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85" r:id="rId3"/>
    <p:sldId id="286" r:id="rId4"/>
    <p:sldId id="288" r:id="rId5"/>
    <p:sldId id="289" r:id="rId6"/>
    <p:sldId id="290" r:id="rId7"/>
    <p:sldId id="291" r:id="rId8"/>
    <p:sldId id="262" r:id="rId9"/>
    <p:sldId id="292" r:id="rId10"/>
    <p:sldId id="293" r:id="rId11"/>
    <p:sldId id="294" r:id="rId12"/>
    <p:sldId id="296" r:id="rId13"/>
    <p:sldId id="297" r:id="rId14"/>
    <p:sldId id="298" r:id="rId15"/>
    <p:sldId id="300" r:id="rId16"/>
    <p:sldId id="30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9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E695B7-9DDD-42EC-8007-F028E9002A4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72A8EA3A-059F-4D90-B99F-3C106F8CAB79}">
      <dgm:prSet phldrT="[文本]" custT="1"/>
      <dgm:spPr/>
      <dgm:t>
        <a:bodyPr/>
        <a:lstStyle/>
        <a:p>
          <a:r>
            <a:rPr lang="en-US" sz="3300" baseline="0" dirty="0"/>
            <a:t>Country A</a:t>
          </a:r>
        </a:p>
      </dgm:t>
    </dgm:pt>
    <dgm:pt modelId="{31F83241-D866-4DD2-8575-EA7FD2D84E37}" type="parTrans" cxnId="{3DD380A3-A918-4CF3-95FD-9365C6648A42}">
      <dgm:prSet/>
      <dgm:spPr/>
      <dgm:t>
        <a:bodyPr/>
        <a:lstStyle/>
        <a:p>
          <a:endParaRPr lang="en-US"/>
        </a:p>
      </dgm:t>
    </dgm:pt>
    <dgm:pt modelId="{CCEE932B-EB77-4E62-A1E9-91151D82E9ED}" type="sibTrans" cxnId="{3DD380A3-A918-4CF3-95FD-9365C6648A42}">
      <dgm:prSet/>
      <dgm:spPr/>
      <dgm:t>
        <a:bodyPr/>
        <a:lstStyle/>
        <a:p>
          <a:endParaRPr lang="en-US"/>
        </a:p>
      </dgm:t>
    </dgm:pt>
    <dgm:pt modelId="{5B696A04-F43F-4B4C-A869-25B2FBF040F2}">
      <dgm:prSet phldrT="[文本]" custT="1"/>
      <dgm:spPr/>
      <dgm:t>
        <a:bodyPr/>
        <a:lstStyle/>
        <a:p>
          <a:r>
            <a:rPr lang="en-US" sz="3300" baseline="0" dirty="0"/>
            <a:t>Country B</a:t>
          </a:r>
        </a:p>
      </dgm:t>
    </dgm:pt>
    <dgm:pt modelId="{929BF1B0-DA76-498F-B26E-426CBAD37AC1}" type="parTrans" cxnId="{EB5F3EC0-7E85-4C6D-ACE3-E9A50C3C557A}">
      <dgm:prSet/>
      <dgm:spPr/>
      <dgm:t>
        <a:bodyPr/>
        <a:lstStyle/>
        <a:p>
          <a:endParaRPr lang="en-US"/>
        </a:p>
      </dgm:t>
    </dgm:pt>
    <dgm:pt modelId="{0C6146E5-0C38-4A76-AF42-D2B303D190BD}" type="sibTrans" cxnId="{EB5F3EC0-7E85-4C6D-ACE3-E9A50C3C557A}">
      <dgm:prSet/>
      <dgm:spPr/>
      <dgm:t>
        <a:bodyPr/>
        <a:lstStyle/>
        <a:p>
          <a:endParaRPr lang="en-US"/>
        </a:p>
      </dgm:t>
    </dgm:pt>
    <dgm:pt modelId="{0AB39BA8-1393-4A4D-BF3D-D6B105349E8A}" type="pres">
      <dgm:prSet presAssocID="{A6E695B7-9DDD-42EC-8007-F028E9002A4B}" presName="Name0" presStyleCnt="0">
        <dgm:presLayoutVars>
          <dgm:dir/>
          <dgm:resizeHandles val="exact"/>
        </dgm:presLayoutVars>
      </dgm:prSet>
      <dgm:spPr/>
    </dgm:pt>
    <dgm:pt modelId="{8E52F779-5B0C-434A-A43D-517576D5FFE1}" type="pres">
      <dgm:prSet presAssocID="{72A8EA3A-059F-4D90-B99F-3C106F8CAB79}" presName="node" presStyleLbl="node1" presStyleIdx="0" presStyleCnt="2">
        <dgm:presLayoutVars>
          <dgm:bulletEnabled val="1"/>
        </dgm:presLayoutVars>
      </dgm:prSet>
      <dgm:spPr/>
    </dgm:pt>
    <dgm:pt modelId="{60A5ECFD-F1B6-4DDE-AEA0-6D11DF688E06}" type="pres">
      <dgm:prSet presAssocID="{CCEE932B-EB77-4E62-A1E9-91151D82E9ED}" presName="sibTrans" presStyleLbl="sibTrans2D1" presStyleIdx="0" presStyleCnt="1" custAng="10800000"/>
      <dgm:spPr/>
    </dgm:pt>
    <dgm:pt modelId="{1413D759-D633-43E0-B9FA-C694D87B6183}" type="pres">
      <dgm:prSet presAssocID="{CCEE932B-EB77-4E62-A1E9-91151D82E9ED}" presName="connectorText" presStyleLbl="sibTrans2D1" presStyleIdx="0" presStyleCnt="1"/>
      <dgm:spPr/>
    </dgm:pt>
    <dgm:pt modelId="{5B8043D1-7DAF-4323-B969-4177B14CDF27}" type="pres">
      <dgm:prSet presAssocID="{5B696A04-F43F-4B4C-A869-25B2FBF040F2}" presName="node" presStyleLbl="node1" presStyleIdx="1" presStyleCnt="2">
        <dgm:presLayoutVars>
          <dgm:bulletEnabled val="1"/>
        </dgm:presLayoutVars>
      </dgm:prSet>
      <dgm:spPr/>
    </dgm:pt>
  </dgm:ptLst>
  <dgm:cxnLst>
    <dgm:cxn modelId="{9C141E1D-2878-45CE-9658-88BB202FD84C}" type="presOf" srcId="{72A8EA3A-059F-4D90-B99F-3C106F8CAB79}" destId="{8E52F779-5B0C-434A-A43D-517576D5FFE1}" srcOrd="0" destOrd="0" presId="urn:microsoft.com/office/officeart/2005/8/layout/process1"/>
    <dgm:cxn modelId="{836E0D29-0DC2-4F25-8695-17FA6FA8309B}" type="presOf" srcId="{5B696A04-F43F-4B4C-A869-25B2FBF040F2}" destId="{5B8043D1-7DAF-4323-B969-4177B14CDF27}" srcOrd="0" destOrd="0" presId="urn:microsoft.com/office/officeart/2005/8/layout/process1"/>
    <dgm:cxn modelId="{915E4956-366A-47F9-A1B4-A9BB78458430}" type="presOf" srcId="{CCEE932B-EB77-4E62-A1E9-91151D82E9ED}" destId="{1413D759-D633-43E0-B9FA-C694D87B6183}" srcOrd="1" destOrd="0" presId="urn:microsoft.com/office/officeart/2005/8/layout/process1"/>
    <dgm:cxn modelId="{3DD380A3-A918-4CF3-95FD-9365C6648A42}" srcId="{A6E695B7-9DDD-42EC-8007-F028E9002A4B}" destId="{72A8EA3A-059F-4D90-B99F-3C106F8CAB79}" srcOrd="0" destOrd="0" parTransId="{31F83241-D866-4DD2-8575-EA7FD2D84E37}" sibTransId="{CCEE932B-EB77-4E62-A1E9-91151D82E9ED}"/>
    <dgm:cxn modelId="{EB5F3EC0-7E85-4C6D-ACE3-E9A50C3C557A}" srcId="{A6E695B7-9DDD-42EC-8007-F028E9002A4B}" destId="{5B696A04-F43F-4B4C-A869-25B2FBF040F2}" srcOrd="1" destOrd="0" parTransId="{929BF1B0-DA76-498F-B26E-426CBAD37AC1}" sibTransId="{0C6146E5-0C38-4A76-AF42-D2B303D190BD}"/>
    <dgm:cxn modelId="{9C872FCC-7676-48DF-900C-47D50D1F8503}" type="presOf" srcId="{CCEE932B-EB77-4E62-A1E9-91151D82E9ED}" destId="{60A5ECFD-F1B6-4DDE-AEA0-6D11DF688E06}" srcOrd="0" destOrd="0" presId="urn:microsoft.com/office/officeart/2005/8/layout/process1"/>
    <dgm:cxn modelId="{AF22EEF0-8BD0-429C-BC13-EDCFA86002F4}" type="presOf" srcId="{A6E695B7-9DDD-42EC-8007-F028E9002A4B}" destId="{0AB39BA8-1393-4A4D-BF3D-D6B105349E8A}" srcOrd="0" destOrd="0" presId="urn:microsoft.com/office/officeart/2005/8/layout/process1"/>
    <dgm:cxn modelId="{E4DA31F7-3AF8-423F-B4F0-279F28FAE586}" type="presParOf" srcId="{0AB39BA8-1393-4A4D-BF3D-D6B105349E8A}" destId="{8E52F779-5B0C-434A-A43D-517576D5FFE1}" srcOrd="0" destOrd="0" presId="urn:microsoft.com/office/officeart/2005/8/layout/process1"/>
    <dgm:cxn modelId="{023864BC-8BEB-4BE2-B13E-549263434BF5}" type="presParOf" srcId="{0AB39BA8-1393-4A4D-BF3D-D6B105349E8A}" destId="{60A5ECFD-F1B6-4DDE-AEA0-6D11DF688E06}" srcOrd="1" destOrd="0" presId="urn:microsoft.com/office/officeart/2005/8/layout/process1"/>
    <dgm:cxn modelId="{A5205DDE-6C7D-48A0-8810-87F6D7922A30}" type="presParOf" srcId="{60A5ECFD-F1B6-4DDE-AEA0-6D11DF688E06}" destId="{1413D759-D633-43E0-B9FA-C694D87B6183}" srcOrd="0" destOrd="0" presId="urn:microsoft.com/office/officeart/2005/8/layout/process1"/>
    <dgm:cxn modelId="{35FDC376-0C50-41C7-BF86-77864CD250B9}" type="presParOf" srcId="{0AB39BA8-1393-4A4D-BF3D-D6B105349E8A}" destId="{5B8043D1-7DAF-4323-B969-4177B14CDF2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E695B7-9DDD-42EC-8007-F028E9002A4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</dgm:pt>
    <dgm:pt modelId="{72A8EA3A-059F-4D90-B99F-3C106F8CAB79}">
      <dgm:prSet phldrT="[文本]" custT="1"/>
      <dgm:spPr/>
      <dgm:t>
        <a:bodyPr/>
        <a:lstStyle/>
        <a:p>
          <a:r>
            <a:rPr lang="en-US" sz="2800" baseline="0" dirty="0"/>
            <a:t>Country A</a:t>
          </a:r>
        </a:p>
      </dgm:t>
    </dgm:pt>
    <dgm:pt modelId="{31F83241-D866-4DD2-8575-EA7FD2D84E37}" type="parTrans" cxnId="{3DD380A3-A918-4CF3-95FD-9365C6648A42}">
      <dgm:prSet/>
      <dgm:spPr/>
      <dgm:t>
        <a:bodyPr/>
        <a:lstStyle/>
        <a:p>
          <a:endParaRPr lang="en-US" sz="1400"/>
        </a:p>
      </dgm:t>
    </dgm:pt>
    <dgm:pt modelId="{CCEE932B-EB77-4E62-A1E9-91151D82E9ED}" type="sibTrans" cxnId="{3DD380A3-A918-4CF3-95FD-9365C6648A42}">
      <dgm:prSet custT="1"/>
      <dgm:spPr/>
      <dgm:t>
        <a:bodyPr/>
        <a:lstStyle/>
        <a:p>
          <a:endParaRPr lang="en-US" sz="1600"/>
        </a:p>
      </dgm:t>
    </dgm:pt>
    <dgm:pt modelId="{5B696A04-F43F-4B4C-A869-25B2FBF040F2}">
      <dgm:prSet phldrT="[文本]" custT="1"/>
      <dgm:spPr/>
      <dgm:t>
        <a:bodyPr/>
        <a:lstStyle/>
        <a:p>
          <a:r>
            <a:rPr lang="en-US" sz="2800" baseline="0" dirty="0"/>
            <a:t>Country B</a:t>
          </a:r>
        </a:p>
      </dgm:t>
    </dgm:pt>
    <dgm:pt modelId="{929BF1B0-DA76-498F-B26E-426CBAD37AC1}" type="parTrans" cxnId="{EB5F3EC0-7E85-4C6D-ACE3-E9A50C3C557A}">
      <dgm:prSet/>
      <dgm:spPr/>
      <dgm:t>
        <a:bodyPr/>
        <a:lstStyle/>
        <a:p>
          <a:endParaRPr lang="en-US" sz="1400"/>
        </a:p>
      </dgm:t>
    </dgm:pt>
    <dgm:pt modelId="{0C6146E5-0C38-4A76-AF42-D2B303D190BD}" type="sibTrans" cxnId="{EB5F3EC0-7E85-4C6D-ACE3-E9A50C3C557A}">
      <dgm:prSet/>
      <dgm:spPr/>
      <dgm:t>
        <a:bodyPr/>
        <a:lstStyle/>
        <a:p>
          <a:endParaRPr lang="en-US" sz="1400"/>
        </a:p>
      </dgm:t>
    </dgm:pt>
    <dgm:pt modelId="{0AB39BA8-1393-4A4D-BF3D-D6B105349E8A}" type="pres">
      <dgm:prSet presAssocID="{A6E695B7-9DDD-42EC-8007-F028E9002A4B}" presName="Name0" presStyleCnt="0">
        <dgm:presLayoutVars>
          <dgm:dir/>
          <dgm:resizeHandles val="exact"/>
        </dgm:presLayoutVars>
      </dgm:prSet>
      <dgm:spPr/>
    </dgm:pt>
    <dgm:pt modelId="{8E52F779-5B0C-434A-A43D-517576D5FFE1}" type="pres">
      <dgm:prSet presAssocID="{72A8EA3A-059F-4D90-B99F-3C106F8CAB79}" presName="node" presStyleLbl="node1" presStyleIdx="0" presStyleCnt="2">
        <dgm:presLayoutVars>
          <dgm:bulletEnabled val="1"/>
        </dgm:presLayoutVars>
      </dgm:prSet>
      <dgm:spPr/>
    </dgm:pt>
    <dgm:pt modelId="{60A5ECFD-F1B6-4DDE-AEA0-6D11DF688E06}" type="pres">
      <dgm:prSet presAssocID="{CCEE932B-EB77-4E62-A1E9-91151D82E9ED}" presName="sibTrans" presStyleLbl="sibTrans2D1" presStyleIdx="0" presStyleCnt="1" custAng="0"/>
      <dgm:spPr/>
    </dgm:pt>
    <dgm:pt modelId="{1413D759-D633-43E0-B9FA-C694D87B6183}" type="pres">
      <dgm:prSet presAssocID="{CCEE932B-EB77-4E62-A1E9-91151D82E9ED}" presName="connectorText" presStyleLbl="sibTrans2D1" presStyleIdx="0" presStyleCnt="1"/>
      <dgm:spPr/>
    </dgm:pt>
    <dgm:pt modelId="{5B8043D1-7DAF-4323-B969-4177B14CDF27}" type="pres">
      <dgm:prSet presAssocID="{5B696A04-F43F-4B4C-A869-25B2FBF040F2}" presName="node" presStyleLbl="node1" presStyleIdx="1" presStyleCnt="2">
        <dgm:presLayoutVars>
          <dgm:bulletEnabled val="1"/>
        </dgm:presLayoutVars>
      </dgm:prSet>
      <dgm:spPr/>
    </dgm:pt>
  </dgm:ptLst>
  <dgm:cxnLst>
    <dgm:cxn modelId="{9C141E1D-2878-45CE-9658-88BB202FD84C}" type="presOf" srcId="{72A8EA3A-059F-4D90-B99F-3C106F8CAB79}" destId="{8E52F779-5B0C-434A-A43D-517576D5FFE1}" srcOrd="0" destOrd="0" presId="urn:microsoft.com/office/officeart/2005/8/layout/process1"/>
    <dgm:cxn modelId="{836E0D29-0DC2-4F25-8695-17FA6FA8309B}" type="presOf" srcId="{5B696A04-F43F-4B4C-A869-25B2FBF040F2}" destId="{5B8043D1-7DAF-4323-B969-4177B14CDF27}" srcOrd="0" destOrd="0" presId="urn:microsoft.com/office/officeart/2005/8/layout/process1"/>
    <dgm:cxn modelId="{915E4956-366A-47F9-A1B4-A9BB78458430}" type="presOf" srcId="{CCEE932B-EB77-4E62-A1E9-91151D82E9ED}" destId="{1413D759-D633-43E0-B9FA-C694D87B6183}" srcOrd="1" destOrd="0" presId="urn:microsoft.com/office/officeart/2005/8/layout/process1"/>
    <dgm:cxn modelId="{3DD380A3-A918-4CF3-95FD-9365C6648A42}" srcId="{A6E695B7-9DDD-42EC-8007-F028E9002A4B}" destId="{72A8EA3A-059F-4D90-B99F-3C106F8CAB79}" srcOrd="0" destOrd="0" parTransId="{31F83241-D866-4DD2-8575-EA7FD2D84E37}" sibTransId="{CCEE932B-EB77-4E62-A1E9-91151D82E9ED}"/>
    <dgm:cxn modelId="{EB5F3EC0-7E85-4C6D-ACE3-E9A50C3C557A}" srcId="{A6E695B7-9DDD-42EC-8007-F028E9002A4B}" destId="{5B696A04-F43F-4B4C-A869-25B2FBF040F2}" srcOrd="1" destOrd="0" parTransId="{929BF1B0-DA76-498F-B26E-426CBAD37AC1}" sibTransId="{0C6146E5-0C38-4A76-AF42-D2B303D190BD}"/>
    <dgm:cxn modelId="{9C872FCC-7676-48DF-900C-47D50D1F8503}" type="presOf" srcId="{CCEE932B-EB77-4E62-A1E9-91151D82E9ED}" destId="{60A5ECFD-F1B6-4DDE-AEA0-6D11DF688E06}" srcOrd="0" destOrd="0" presId="urn:microsoft.com/office/officeart/2005/8/layout/process1"/>
    <dgm:cxn modelId="{AF22EEF0-8BD0-429C-BC13-EDCFA86002F4}" type="presOf" srcId="{A6E695B7-9DDD-42EC-8007-F028E9002A4B}" destId="{0AB39BA8-1393-4A4D-BF3D-D6B105349E8A}" srcOrd="0" destOrd="0" presId="urn:microsoft.com/office/officeart/2005/8/layout/process1"/>
    <dgm:cxn modelId="{E4DA31F7-3AF8-423F-B4F0-279F28FAE586}" type="presParOf" srcId="{0AB39BA8-1393-4A4D-BF3D-D6B105349E8A}" destId="{8E52F779-5B0C-434A-A43D-517576D5FFE1}" srcOrd="0" destOrd="0" presId="urn:microsoft.com/office/officeart/2005/8/layout/process1"/>
    <dgm:cxn modelId="{023864BC-8BEB-4BE2-B13E-549263434BF5}" type="presParOf" srcId="{0AB39BA8-1393-4A4D-BF3D-D6B105349E8A}" destId="{60A5ECFD-F1B6-4DDE-AEA0-6D11DF688E06}" srcOrd="1" destOrd="0" presId="urn:microsoft.com/office/officeart/2005/8/layout/process1"/>
    <dgm:cxn modelId="{A5205DDE-6C7D-48A0-8810-87F6D7922A30}" type="presParOf" srcId="{60A5ECFD-F1B6-4DDE-AEA0-6D11DF688E06}" destId="{1413D759-D633-43E0-B9FA-C694D87B6183}" srcOrd="0" destOrd="0" presId="urn:microsoft.com/office/officeart/2005/8/layout/process1"/>
    <dgm:cxn modelId="{35FDC376-0C50-41C7-BF86-77864CD250B9}" type="presParOf" srcId="{0AB39BA8-1393-4A4D-BF3D-D6B105349E8A}" destId="{5B8043D1-7DAF-4323-B969-4177B14CDF2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2F779-5B0C-434A-A43D-517576D5FFE1}">
      <dsp:nvSpPr>
        <dsp:cNvPr id="0" name=""/>
        <dsp:cNvSpPr/>
      </dsp:nvSpPr>
      <dsp:spPr>
        <a:xfrm>
          <a:off x="1417" y="948193"/>
          <a:ext cx="3022984" cy="18137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baseline="0" dirty="0"/>
            <a:t>Country A</a:t>
          </a:r>
        </a:p>
      </dsp:txBody>
      <dsp:txXfrm>
        <a:off x="54541" y="1001317"/>
        <a:ext cx="2916736" cy="1707542"/>
      </dsp:txXfrm>
    </dsp:sp>
    <dsp:sp modelId="{60A5ECFD-F1B6-4DDE-AEA0-6D11DF688E06}">
      <dsp:nvSpPr>
        <dsp:cNvPr id="0" name=""/>
        <dsp:cNvSpPr/>
      </dsp:nvSpPr>
      <dsp:spPr>
        <a:xfrm rot="10800000">
          <a:off x="3326700" y="1480238"/>
          <a:ext cx="640872" cy="74970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3518962" y="1630178"/>
        <a:ext cx="448610" cy="449820"/>
      </dsp:txXfrm>
    </dsp:sp>
    <dsp:sp modelId="{5B8043D1-7DAF-4323-B969-4177B14CDF27}">
      <dsp:nvSpPr>
        <dsp:cNvPr id="0" name=""/>
        <dsp:cNvSpPr/>
      </dsp:nvSpPr>
      <dsp:spPr>
        <a:xfrm>
          <a:off x="4233595" y="948193"/>
          <a:ext cx="3022984" cy="18137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baseline="0" dirty="0"/>
            <a:t>Country B</a:t>
          </a:r>
        </a:p>
      </dsp:txBody>
      <dsp:txXfrm>
        <a:off x="4286719" y="1001317"/>
        <a:ext cx="2916736" cy="17075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2F779-5B0C-434A-A43D-517576D5FFE1}">
      <dsp:nvSpPr>
        <dsp:cNvPr id="0" name=""/>
        <dsp:cNvSpPr/>
      </dsp:nvSpPr>
      <dsp:spPr>
        <a:xfrm>
          <a:off x="883" y="614012"/>
          <a:ext cx="1883271" cy="11299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baseline="0" dirty="0"/>
            <a:t>Country A</a:t>
          </a:r>
        </a:p>
      </dsp:txBody>
      <dsp:txXfrm>
        <a:off x="33978" y="647107"/>
        <a:ext cx="1817081" cy="1063772"/>
      </dsp:txXfrm>
    </dsp:sp>
    <dsp:sp modelId="{60A5ECFD-F1B6-4DDE-AEA0-6D11DF688E06}">
      <dsp:nvSpPr>
        <dsp:cNvPr id="0" name=""/>
        <dsp:cNvSpPr/>
      </dsp:nvSpPr>
      <dsp:spPr>
        <a:xfrm>
          <a:off x="2072481" y="945468"/>
          <a:ext cx="399253" cy="46705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072481" y="1038878"/>
        <a:ext cx="279477" cy="280231"/>
      </dsp:txXfrm>
    </dsp:sp>
    <dsp:sp modelId="{5B8043D1-7DAF-4323-B969-4177B14CDF27}">
      <dsp:nvSpPr>
        <dsp:cNvPr id="0" name=""/>
        <dsp:cNvSpPr/>
      </dsp:nvSpPr>
      <dsp:spPr>
        <a:xfrm>
          <a:off x="2637462" y="614012"/>
          <a:ext cx="1883271" cy="11299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baseline="0" dirty="0"/>
            <a:t>Country B</a:t>
          </a:r>
        </a:p>
      </dsp:txBody>
      <dsp:txXfrm>
        <a:off x="2670557" y="647107"/>
        <a:ext cx="1817081" cy="1063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1ABCF-F38B-409A-9B7B-BAD592A5FC46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05BED-82C5-451A-9BA9-D9569CE0B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4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083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133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670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352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386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103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580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5336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617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147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949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218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788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368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818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246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7170E-50DC-463C-898B-44901D5ACC2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74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054C1A-655B-4205-AEF0-440BEC8CC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7D57E67-98D3-4005-A5AF-39614E029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70B2CA-2271-4A37-BC8C-E341E9A2A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D97F26-0EEA-49C9-8D9B-25B4CCD1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37D67B-8B85-4C66-AD32-13C4D9B7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9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FB1DF1-DF4D-4048-821C-4573F5075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0ECF449-130D-4DD0-B49C-F89452A3F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2ABCEE-E85A-4BB2-8ED4-33CD2EE2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18EB70-B8AD-4803-BA98-80677EF1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F6982E-E0CD-4D05-99F8-8DE7A3E2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6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9E48A5-A977-4E0A-BE77-50861867C3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937549E-28B6-47E3-831B-99FBF3096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6F47C4-6264-4FB7-8C29-5839E068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413795-A7DE-49FB-BDF0-EDF555C6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E9644F-D967-41BD-A790-E7DFED0A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2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8FBDF1-AC09-4363-84E3-A8EF129A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F34362-468A-4862-B3B2-41ACA064A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96D3B1-C31D-4956-B0B3-31FA2B7B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5009CF-DC3E-4139-8F77-4192A3EB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A67412-EDB6-49DC-8AAB-0DE49893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6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912CCC-C39E-48F6-8D66-E4D0BF07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018714-F5AA-4675-A82C-59E9794C7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FE3858-0874-4915-8F51-474FCD81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1F9E1D-D9CE-4889-B6D4-E3E2DF0A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7451E9-DC9D-45CB-9F43-8498EB32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9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B8B309-2CD0-4FDB-82CD-D10DA16A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84B948-0A54-4921-B6E9-9375D44E5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EBF78A-6B62-4181-8CF8-AD82B3652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EDE705-F927-40D1-B1B6-28ECEFAC5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47967BE-AA36-4607-A69C-FF00E50E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517F79-AA89-4439-8446-F3901F5A8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7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5EEFED-D4BF-41C9-81AA-425CD6207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0EB93C-7B4B-485F-A045-D06F83BCD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6AC1CF-3EDB-4FE2-AC90-53A13199B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996690C-E617-4EBB-B681-67DDA1EAC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B1C56D0-4AA8-4A6A-9426-4963AC739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9B8C825-8F4E-4922-B624-A6772F08B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5E6EBA6-699A-4806-B012-428D8A79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060E680-313A-4D9E-8DE5-0108AFD52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7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95D194-5FF4-404B-AD56-CC7DC7D35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A5BD513-3D15-4C5B-8043-4E76626F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9E6C26D-480A-4DC3-BA22-E40850B6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0DEBAD0-9A05-4AE0-BD39-0A86843B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5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B11AC9D-4F9F-458B-B6EC-1B5307F7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0FFA50E-E61A-4B56-89FF-FE8DFA089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8DB08C-5CE3-4F61-9230-22D3AE791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7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D93B60-0C9A-4438-8D57-B253F9D52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12B186-84D7-4AA5-A381-C01C0EA8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544F24-5F67-48C9-ABD2-302CDA6DE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F2D869-93ED-46F7-A3B3-02D03EF5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D8F8915-43F4-4542-9E5B-6944F3FA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7B983F8-133E-4B57-B330-A1EC2158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9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C0A3B8-40E7-4D59-AEF7-D531F101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05868D4-24E5-43F1-932D-708FA1F92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9A04A6-3F59-41AC-9ABF-E1E4DD74E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83CE36-9084-48FF-B68E-FB8A5C11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C4F743-1AD6-426B-98F3-305E1609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3394F08-27F1-4480-934F-89625DF5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4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00CB3E4-6C28-461F-AF9E-BB0C5C85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DD01F1-F3CC-4D8F-AF6B-ABE160ECF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06D0BF-BAE2-40C8-9426-A0D0CF979E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1E81-9A15-403C-8F3D-419305502B6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FC0853-D325-4E64-9EE3-CD87F8C95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0C1F80-C60E-454E-97D2-C90DF277D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CF45A-C875-4B89-8157-6A8FBFDF8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图形 1">
            <a:extLst>
              <a:ext uri="{FF2B5EF4-FFF2-40B4-BE49-F238E27FC236}">
                <a16:creationId xmlns:a16="http://schemas.microsoft.com/office/drawing/2014/main" id="{2ACD1BA4-5B7D-43FB-9365-F2E6CF6DF84D}"/>
              </a:ext>
            </a:extLst>
          </p:cNvPr>
          <p:cNvSpPr/>
          <p:nvPr/>
        </p:nvSpPr>
        <p:spPr>
          <a:xfrm rot="1387572">
            <a:off x="3371334" y="1237681"/>
            <a:ext cx="3593563" cy="422211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BDBDB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6" name="图形 1">
            <a:extLst>
              <a:ext uri="{FF2B5EF4-FFF2-40B4-BE49-F238E27FC236}">
                <a16:creationId xmlns:a16="http://schemas.microsoft.com/office/drawing/2014/main" id="{2406CFEB-8FFE-4F07-939C-E375A2F50EA9}"/>
              </a:ext>
            </a:extLst>
          </p:cNvPr>
          <p:cNvSpPr/>
          <p:nvPr/>
        </p:nvSpPr>
        <p:spPr>
          <a:xfrm rot="1387572">
            <a:off x="3171036" y="1133981"/>
            <a:ext cx="3843743" cy="451605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DDDDD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7" name="图形 1">
            <a:extLst>
              <a:ext uri="{FF2B5EF4-FFF2-40B4-BE49-F238E27FC236}">
                <a16:creationId xmlns:a16="http://schemas.microsoft.com/office/drawing/2014/main" id="{B13FE8E4-5DC2-47C1-B070-EF50D2B1F3CC}"/>
              </a:ext>
            </a:extLst>
          </p:cNvPr>
          <p:cNvSpPr/>
          <p:nvPr/>
        </p:nvSpPr>
        <p:spPr>
          <a:xfrm rot="1387572">
            <a:off x="2970738" y="1030282"/>
            <a:ext cx="4093922" cy="480999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0E0E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8" name="图形 1">
            <a:extLst>
              <a:ext uri="{FF2B5EF4-FFF2-40B4-BE49-F238E27FC236}">
                <a16:creationId xmlns:a16="http://schemas.microsoft.com/office/drawing/2014/main" id="{86351A03-2156-490F-9B52-F56002A1E946}"/>
              </a:ext>
            </a:extLst>
          </p:cNvPr>
          <p:cNvSpPr/>
          <p:nvPr/>
        </p:nvSpPr>
        <p:spPr>
          <a:xfrm rot="1387572">
            <a:off x="2770441" y="926583"/>
            <a:ext cx="4344102" cy="5103937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2E2E2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9" name="图形 1">
            <a:extLst>
              <a:ext uri="{FF2B5EF4-FFF2-40B4-BE49-F238E27FC236}">
                <a16:creationId xmlns:a16="http://schemas.microsoft.com/office/drawing/2014/main" id="{293FBC2C-504C-4930-B1E9-259CEFE00EEE}"/>
              </a:ext>
            </a:extLst>
          </p:cNvPr>
          <p:cNvSpPr/>
          <p:nvPr/>
        </p:nvSpPr>
        <p:spPr>
          <a:xfrm rot="1387572">
            <a:off x="2570143" y="822883"/>
            <a:ext cx="4594282" cy="5397876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4E4E4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0" name="图形 1">
            <a:extLst>
              <a:ext uri="{FF2B5EF4-FFF2-40B4-BE49-F238E27FC236}">
                <a16:creationId xmlns:a16="http://schemas.microsoft.com/office/drawing/2014/main" id="{6251CDC0-9C68-4409-BC69-E9E54893B23C}"/>
              </a:ext>
            </a:extLst>
          </p:cNvPr>
          <p:cNvSpPr/>
          <p:nvPr/>
        </p:nvSpPr>
        <p:spPr>
          <a:xfrm rot="1387572">
            <a:off x="2369846" y="719184"/>
            <a:ext cx="4844461" cy="569181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7E7E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1" name="图形 1">
            <a:extLst>
              <a:ext uri="{FF2B5EF4-FFF2-40B4-BE49-F238E27FC236}">
                <a16:creationId xmlns:a16="http://schemas.microsoft.com/office/drawing/2014/main" id="{CFF8384F-B79F-4D27-B33B-1AAFB31945E2}"/>
              </a:ext>
            </a:extLst>
          </p:cNvPr>
          <p:cNvSpPr/>
          <p:nvPr/>
        </p:nvSpPr>
        <p:spPr>
          <a:xfrm rot="1387572">
            <a:off x="2169548" y="615485"/>
            <a:ext cx="5094641" cy="598575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9E9E9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2" name="图形 1">
            <a:extLst>
              <a:ext uri="{FF2B5EF4-FFF2-40B4-BE49-F238E27FC236}">
                <a16:creationId xmlns:a16="http://schemas.microsoft.com/office/drawing/2014/main" id="{33952D66-6632-45BD-8F68-81C16A7BAE58}"/>
              </a:ext>
            </a:extLst>
          </p:cNvPr>
          <p:cNvSpPr/>
          <p:nvPr/>
        </p:nvSpPr>
        <p:spPr>
          <a:xfrm rot="1387572">
            <a:off x="1969251" y="511785"/>
            <a:ext cx="5344820" cy="627969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CECE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3" name="图形 1">
            <a:extLst>
              <a:ext uri="{FF2B5EF4-FFF2-40B4-BE49-F238E27FC236}">
                <a16:creationId xmlns:a16="http://schemas.microsoft.com/office/drawing/2014/main" id="{BBEE8BD4-C83E-4CFF-9E6D-BA37C8A09E8C}"/>
              </a:ext>
            </a:extLst>
          </p:cNvPr>
          <p:cNvSpPr/>
          <p:nvPr/>
        </p:nvSpPr>
        <p:spPr>
          <a:xfrm rot="1387572">
            <a:off x="1768953" y="408086"/>
            <a:ext cx="5595000" cy="657363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EEEEE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4" name="图形 1">
            <a:extLst>
              <a:ext uri="{FF2B5EF4-FFF2-40B4-BE49-F238E27FC236}">
                <a16:creationId xmlns:a16="http://schemas.microsoft.com/office/drawing/2014/main" id="{B3B85DF7-A80D-4BCA-92BE-1142BCFF5C98}"/>
              </a:ext>
            </a:extLst>
          </p:cNvPr>
          <p:cNvSpPr/>
          <p:nvPr/>
        </p:nvSpPr>
        <p:spPr>
          <a:xfrm rot="1387572">
            <a:off x="1568655" y="304387"/>
            <a:ext cx="5845180" cy="686757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0F0F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5" name="图形 1">
            <a:extLst>
              <a:ext uri="{FF2B5EF4-FFF2-40B4-BE49-F238E27FC236}">
                <a16:creationId xmlns:a16="http://schemas.microsoft.com/office/drawing/2014/main" id="{C5B581ED-FF3F-450E-A83F-B933DFC0EA46}"/>
              </a:ext>
            </a:extLst>
          </p:cNvPr>
          <p:cNvSpPr/>
          <p:nvPr/>
        </p:nvSpPr>
        <p:spPr>
          <a:xfrm rot="1387572">
            <a:off x="3380780" y="287228"/>
            <a:ext cx="6095359" cy="716151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3F3F3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6" name="图形 1">
            <a:extLst>
              <a:ext uri="{FF2B5EF4-FFF2-40B4-BE49-F238E27FC236}">
                <a16:creationId xmlns:a16="http://schemas.microsoft.com/office/drawing/2014/main" id="{F53CE35B-5C7B-4224-BA1B-748EFC6FEA23}"/>
              </a:ext>
            </a:extLst>
          </p:cNvPr>
          <p:cNvSpPr/>
          <p:nvPr/>
        </p:nvSpPr>
        <p:spPr>
          <a:xfrm rot="1387572">
            <a:off x="1168060" y="96988"/>
            <a:ext cx="6345539" cy="745545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5F5F5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7" name="图形 1">
            <a:extLst>
              <a:ext uri="{FF2B5EF4-FFF2-40B4-BE49-F238E27FC236}">
                <a16:creationId xmlns:a16="http://schemas.microsoft.com/office/drawing/2014/main" id="{8E3684BA-8A5E-4DE8-83AC-5DA759F524A7}"/>
              </a:ext>
            </a:extLst>
          </p:cNvPr>
          <p:cNvSpPr/>
          <p:nvPr/>
        </p:nvSpPr>
        <p:spPr>
          <a:xfrm rot="1387572">
            <a:off x="967763" y="-6711"/>
            <a:ext cx="6595719" cy="774939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7F7F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8" name="图形 1">
            <a:extLst>
              <a:ext uri="{FF2B5EF4-FFF2-40B4-BE49-F238E27FC236}">
                <a16:creationId xmlns:a16="http://schemas.microsoft.com/office/drawing/2014/main" id="{864E3761-4569-4AF2-838B-5A5061A4204A}"/>
              </a:ext>
            </a:extLst>
          </p:cNvPr>
          <p:cNvSpPr/>
          <p:nvPr/>
        </p:nvSpPr>
        <p:spPr>
          <a:xfrm rot="1387572">
            <a:off x="767465" y="-110410"/>
            <a:ext cx="6845898" cy="804332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8731" cap="flat">
            <a:solidFill>
              <a:srgbClr val="FAFAFA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9" name="图形 1">
            <a:extLst>
              <a:ext uri="{FF2B5EF4-FFF2-40B4-BE49-F238E27FC236}">
                <a16:creationId xmlns:a16="http://schemas.microsoft.com/office/drawing/2014/main" id="{DC84EBD9-E7A9-4762-A47D-52AA5E85391D}"/>
              </a:ext>
            </a:extLst>
          </p:cNvPr>
          <p:cNvSpPr/>
          <p:nvPr/>
        </p:nvSpPr>
        <p:spPr>
          <a:xfrm rot="1387572">
            <a:off x="567168" y="-214110"/>
            <a:ext cx="7096078" cy="833726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128" cap="flat">
            <a:solidFill>
              <a:srgbClr val="FCFCF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6186DFED-0AE2-4415-A88F-18E553D52BC1}"/>
              </a:ext>
            </a:extLst>
          </p:cNvPr>
          <p:cNvSpPr/>
          <p:nvPr/>
        </p:nvSpPr>
        <p:spPr>
          <a:xfrm>
            <a:off x="6284399" y="2716569"/>
            <a:ext cx="1956669" cy="1956668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81818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AADF1392-053B-486C-A920-5BF0AEE73325}"/>
              </a:ext>
            </a:extLst>
          </p:cNvPr>
          <p:cNvSpPr/>
          <p:nvPr/>
        </p:nvSpPr>
        <p:spPr>
          <a:xfrm>
            <a:off x="6185524" y="2608914"/>
            <a:ext cx="2171978" cy="2171977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63636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F63EE040-D767-474C-9118-E4B1A93C3993}"/>
              </a:ext>
            </a:extLst>
          </p:cNvPr>
          <p:cNvSpPr/>
          <p:nvPr/>
        </p:nvSpPr>
        <p:spPr>
          <a:xfrm>
            <a:off x="6066026" y="2501260"/>
            <a:ext cx="2387288" cy="2387286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45455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3" name="图形 1">
            <a:extLst>
              <a:ext uri="{FF2B5EF4-FFF2-40B4-BE49-F238E27FC236}">
                <a16:creationId xmlns:a16="http://schemas.microsoft.com/office/drawing/2014/main" id="{91E97BD3-5419-4550-BF24-AD2A5051C4D9}"/>
              </a:ext>
            </a:extLst>
          </p:cNvPr>
          <p:cNvSpPr/>
          <p:nvPr/>
        </p:nvSpPr>
        <p:spPr>
          <a:xfrm rot="1387572">
            <a:off x="3571631" y="1341380"/>
            <a:ext cx="3343383" cy="3928180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solidFill>
            <a:srgbClr val="F0F0F0"/>
          </a:solidFill>
          <a:ln w="3175" cap="flat">
            <a:solidFill>
              <a:schemeClr val="bg1">
                <a:lumMod val="85000"/>
              </a:schemeClr>
            </a:solidFill>
            <a:prstDash val="solid"/>
            <a:miter/>
          </a:ln>
          <a:effectLst>
            <a:outerShdw blurRad="635000" sx="102000" sy="102000" algn="ctr" rotWithShape="0">
              <a:srgbClr val="323232">
                <a:alpha val="10000"/>
              </a:srgbClr>
            </a:outerShdw>
          </a:effectLst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96733D2E-BE97-4A14-BAAC-B7814F0E154F}"/>
              </a:ext>
            </a:extLst>
          </p:cNvPr>
          <p:cNvGrpSpPr/>
          <p:nvPr/>
        </p:nvGrpSpPr>
        <p:grpSpPr>
          <a:xfrm>
            <a:off x="3214157" y="1378946"/>
            <a:ext cx="1499194" cy="1782123"/>
            <a:chOff x="-1629244" y="1076851"/>
            <a:chExt cx="1499194" cy="1782123"/>
          </a:xfrm>
        </p:grpSpPr>
        <p:sp>
          <p:nvSpPr>
            <p:cNvPr id="8" name="图形 6">
              <a:extLst>
                <a:ext uri="{FF2B5EF4-FFF2-40B4-BE49-F238E27FC236}">
                  <a16:creationId xmlns:a16="http://schemas.microsoft.com/office/drawing/2014/main" id="{CCEFC62A-BB7B-4D73-81A9-ACD8533A83D1}"/>
                </a:ext>
              </a:extLst>
            </p:cNvPr>
            <p:cNvSpPr/>
            <p:nvPr/>
          </p:nvSpPr>
          <p:spPr>
            <a:xfrm>
              <a:off x="-1629244" y="1076851"/>
              <a:ext cx="1499194" cy="1782123"/>
            </a:xfrm>
            <a:custGeom>
              <a:avLst/>
              <a:gdLst>
                <a:gd name="connsiteX0" fmla="*/ 1052637 w 1721020"/>
                <a:gd name="connsiteY0" fmla="*/ 149476 h 1976137"/>
                <a:gd name="connsiteX1" fmla="*/ 159731 w 1721020"/>
                <a:gd name="connsiteY1" fmla="*/ 283918 h 1976137"/>
                <a:gd name="connsiteX2" fmla="*/ 16785 w 1721020"/>
                <a:gd name="connsiteY2" fmla="*/ 635817 h 1976137"/>
                <a:gd name="connsiteX3" fmla="*/ 938847 w 1721020"/>
                <a:gd name="connsiteY3" fmla="*/ 1959990 h 1976137"/>
                <a:gd name="connsiteX4" fmla="*/ 1356347 w 1721020"/>
                <a:gd name="connsiteY4" fmla="*/ 1937718 h 1976137"/>
                <a:gd name="connsiteX5" fmla="*/ 1247011 w 1721020"/>
                <a:gd name="connsiteY5" fmla="*/ 345065 h 1976137"/>
                <a:gd name="connsiteX6" fmla="*/ 1052637 w 1721020"/>
                <a:gd name="connsiteY6" fmla="*/ 149476 h 1976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21020" h="1976137">
                  <a:moveTo>
                    <a:pt x="1052637" y="149476"/>
                  </a:moveTo>
                  <a:cubicBezTo>
                    <a:pt x="855833" y="10580"/>
                    <a:pt x="479638" y="-154638"/>
                    <a:pt x="159731" y="283918"/>
                  </a:cubicBezTo>
                  <a:cubicBezTo>
                    <a:pt x="84006" y="387585"/>
                    <a:pt x="35008" y="508663"/>
                    <a:pt x="16785" y="635817"/>
                  </a:cubicBezTo>
                  <a:cubicBezTo>
                    <a:pt x="-34643" y="989334"/>
                    <a:pt x="-26949" y="1753063"/>
                    <a:pt x="938847" y="1959990"/>
                  </a:cubicBezTo>
                  <a:cubicBezTo>
                    <a:pt x="1077339" y="1989551"/>
                    <a:pt x="1221905" y="1983072"/>
                    <a:pt x="1356347" y="1937718"/>
                  </a:cubicBezTo>
                  <a:cubicBezTo>
                    <a:pt x="1670990" y="1831218"/>
                    <a:pt x="2040300" y="1482559"/>
                    <a:pt x="1247011" y="345065"/>
                  </a:cubicBezTo>
                  <a:cubicBezTo>
                    <a:pt x="1193963" y="269340"/>
                    <a:pt x="1128362" y="202524"/>
                    <a:pt x="1052637" y="149476"/>
                  </a:cubicBezTo>
                  <a:close/>
                </a:path>
              </a:pathLst>
            </a:custGeom>
            <a:solidFill>
              <a:srgbClr val="000000"/>
            </a:solidFill>
            <a:ln w="4047" cap="flat">
              <a:solidFill>
                <a:srgbClr val="000000"/>
              </a:solidFill>
              <a:prstDash val="solid"/>
              <a:miter/>
            </a:ln>
            <a:effectLst>
              <a:outerShdw blurRad="6350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F5597282-94DB-4FAA-B3B2-AFBCF0AF09A3}"/>
                </a:ext>
              </a:extLst>
            </p:cNvPr>
            <p:cNvGrpSpPr/>
            <p:nvPr/>
          </p:nvGrpSpPr>
          <p:grpSpPr>
            <a:xfrm>
              <a:off x="-1361560" y="1944953"/>
              <a:ext cx="571866" cy="914021"/>
              <a:chOff x="4653399" y="2287327"/>
              <a:chExt cx="571866" cy="914021"/>
            </a:xfrm>
          </p:grpSpPr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40C5A85D-4D14-4A9F-9F1B-D6633F5576E5}"/>
                  </a:ext>
                </a:extLst>
              </p:cNvPr>
              <p:cNvSpPr txBox="1"/>
              <p:nvPr/>
            </p:nvSpPr>
            <p:spPr>
              <a:xfrm>
                <a:off x="4653399" y="2287327"/>
                <a:ext cx="1847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sz="36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仓耳今楷05-6763 W05" panose="02020400000000000000" pitchFamily="18" charset="-122"/>
                  <a:ea typeface="仓耳今楷05-6763 W05" panose="02020400000000000000" pitchFamily="18" charset="-122"/>
                </a:endParaRPr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9F7099D1-C2A8-4DBE-A8B1-F7F265495CE2}"/>
                  </a:ext>
                </a:extLst>
              </p:cNvPr>
              <p:cNvSpPr txBox="1"/>
              <p:nvPr/>
            </p:nvSpPr>
            <p:spPr>
              <a:xfrm>
                <a:off x="5040534" y="2431907"/>
                <a:ext cx="18473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sz="44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仓耳今楷05-6763 W05" panose="02020400000000000000" pitchFamily="18" charset="-122"/>
                  <a:ea typeface="仓耳今楷05-6763 W05" panose="02020400000000000000" pitchFamily="18" charset="-122"/>
                </a:endParaRPr>
              </a:p>
            </p:txBody>
          </p:sp>
        </p:grpSp>
      </p:grpSp>
      <p:sp>
        <p:nvSpPr>
          <p:cNvPr id="10" name="椭圆 9">
            <a:extLst>
              <a:ext uri="{FF2B5EF4-FFF2-40B4-BE49-F238E27FC236}">
                <a16:creationId xmlns:a16="http://schemas.microsoft.com/office/drawing/2014/main" id="{EB317741-BE2F-44A4-BC2C-017D2C5DA678}"/>
              </a:ext>
            </a:extLst>
          </p:cNvPr>
          <p:cNvSpPr/>
          <p:nvPr/>
        </p:nvSpPr>
        <p:spPr>
          <a:xfrm>
            <a:off x="6389067" y="2824223"/>
            <a:ext cx="1741359" cy="17413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9AD8D303-661B-48CC-A738-F69CF106DFAA}"/>
              </a:ext>
            </a:extLst>
          </p:cNvPr>
          <p:cNvGrpSpPr/>
          <p:nvPr/>
        </p:nvGrpSpPr>
        <p:grpSpPr>
          <a:xfrm>
            <a:off x="4992955" y="2579832"/>
            <a:ext cx="6144246" cy="3235693"/>
            <a:chOff x="10488130" y="2739067"/>
            <a:chExt cx="6144246" cy="3235693"/>
          </a:xfrm>
        </p:grpSpPr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2DC03CF4-9959-4D37-ADAE-3C16BECFB200}"/>
                </a:ext>
              </a:extLst>
            </p:cNvPr>
            <p:cNvSpPr txBox="1"/>
            <p:nvPr/>
          </p:nvSpPr>
          <p:spPr>
            <a:xfrm>
              <a:off x="10488130" y="2739067"/>
              <a:ext cx="6144246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800" b="1" spc="300" dirty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Industrial Structure</a:t>
              </a:r>
            </a:p>
            <a:p>
              <a:r>
                <a:rPr lang="en-US" altLang="zh-CN" sz="4800" b="1" spc="300" dirty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 and Capital Flows</a:t>
              </a:r>
              <a:endParaRPr lang="zh-CN" altLang="en-US" sz="4800" b="1" spc="3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1BEB8D8-870C-4089-A703-6A19F85B05A6}"/>
                </a:ext>
              </a:extLst>
            </p:cNvPr>
            <p:cNvSpPr txBox="1"/>
            <p:nvPr/>
          </p:nvSpPr>
          <p:spPr>
            <a:xfrm>
              <a:off x="14363746" y="4774431"/>
              <a:ext cx="217867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i="1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Author:</a:t>
              </a:r>
            </a:p>
            <a:p>
              <a:r>
                <a:rPr lang="en-US" altLang="zh-CN" b="1" i="1" spc="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Keyu</a:t>
              </a:r>
              <a:r>
                <a:rPr lang="en-US" altLang="zh-CN" b="1" i="1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 </a:t>
              </a:r>
              <a:r>
                <a:rPr lang="en-US" altLang="zh-CN" b="1" i="1" spc="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Jin</a:t>
              </a:r>
              <a:endParaRPr lang="en-US" altLang="zh-CN" b="1" i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  <a:p>
              <a:r>
                <a:rPr lang="en-US" altLang="zh-CN" b="1" i="1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Present by:</a:t>
              </a:r>
            </a:p>
            <a:p>
              <a:r>
                <a:rPr lang="en-US" altLang="zh-CN" b="1" i="1" spc="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Mingxi</a:t>
              </a:r>
              <a:r>
                <a:rPr lang="en-US" altLang="zh-CN" b="1" i="1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 Yan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1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AAB518E-EAB7-4C20-A559-D7D29131E4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20517"/>
            <a:ext cx="12192000" cy="4036365"/>
          </a:xfrm>
          <a:prstGeom prst="rect">
            <a:avLst/>
          </a:prstGeom>
          <a:effectLst>
            <a:softEdge rad="901700"/>
          </a:effectLst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55620" y="-1075237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392884" y="935929"/>
            <a:ext cx="7170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composition effect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E675AA1-2BFE-476E-B2BC-18036099C6AE}"/>
              </a:ext>
            </a:extLst>
          </p:cNvPr>
          <p:cNvSpPr/>
          <p:nvPr/>
        </p:nvSpPr>
        <p:spPr>
          <a:xfrm>
            <a:off x="3396055" y="1921336"/>
            <a:ext cx="8007101" cy="2704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This is a special case in which the standard convergence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effect is </a:t>
            </a: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shut down and the composition effect operates in isolation. In this case, a closed-form solution arises when relying on the additional assumption: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dirty="0">
              <a:latin typeface="Chaparral Pro" panose="02060503040505020203" pitchFamily="18" charset="0"/>
              <a:ea typeface="微软雅黑 Light" panose="020B0502040204020203" pitchFamily="34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ASSUMPTION 4: The most labor-intensive sector uses only labor as an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input</a:t>
            </a: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 no capital in the production technology, i.e.,</a:t>
            </a:r>
            <a:r>
              <a:rPr lang="el-GR" dirty="0">
                <a:latin typeface="Calibri" panose="020F0702030404030204" pitchFamily="34" charset="0"/>
                <a:ea typeface="微软雅黑 Light" panose="020B0502040204020203" pitchFamily="34" charset="-122"/>
                <a:cs typeface="Calibri" panose="020F0702030404030204" pitchFamily="34" charset="0"/>
              </a:rPr>
              <a:t>α</a:t>
            </a:r>
            <a:r>
              <a:rPr lang="en-US" dirty="0">
                <a:latin typeface="Blackadder ITC" panose="04020505051007020D02" pitchFamily="82" charset="0"/>
                <a:ea typeface="微软雅黑 Light" panose="020B0502040204020203" pitchFamily="34" charset="-122"/>
                <a:cs typeface="Calibri" panose="020F0702030404030204" pitchFamily="34" charset="0"/>
              </a:rPr>
              <a:t>1</a:t>
            </a: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= 0.</a:t>
            </a:r>
            <a:endParaRPr lang="zh-CN" altLang="en-US" dirty="0">
              <a:latin typeface="Chaparral Pro" panose="02060503040505020203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30552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1031492" y="-1144393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259771" y="235192"/>
            <a:ext cx="7170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composition effect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170693B-B9D8-486A-A36E-F5ED332D8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9029" y="943078"/>
            <a:ext cx="7224586" cy="593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154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1031492" y="-1144393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259771" y="235192"/>
            <a:ext cx="7294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convergence effect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B155FFC-B8BE-4534-A870-019611FB3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057" y="943078"/>
            <a:ext cx="7095871" cy="585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268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1324918" y="609793"/>
            <a:ext cx="7118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International Capital Flows</a:t>
            </a:r>
            <a:endParaRPr lang="zh-CN" altLang="en-US" sz="32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2A1EB367-3D19-4133-84CB-B04D92929A19}"/>
              </a:ext>
            </a:extLst>
          </p:cNvPr>
          <p:cNvSpPr/>
          <p:nvPr/>
        </p:nvSpPr>
        <p:spPr>
          <a:xfrm>
            <a:off x="1872746" y="1587225"/>
            <a:ext cx="83169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 1(Globalization): Suppose that all countries are initially in autarky prior to period t, and unexpectedly open up to trade and capital flows at t. Then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 2 (Labor Force/Productivity Shock) : Suppose that all countries are open at t. A high                  in country j causes a net capital outflow in j, at t.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 4 (Path Dependence): The evolution of the     depends on j's initial weighted-average share of capital stock in the world,                  the higher the initial weighted-average share of capital in j, the higher the effective capital-labor ratio in j at every point on the transitional path.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A6A8AE9-DE29-45B0-B94F-EBF51C879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360" y="2206923"/>
            <a:ext cx="1830721" cy="34326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4431A473-E653-4AC8-AE4C-5DC23F87C3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808" y="3279868"/>
            <a:ext cx="975021" cy="355668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384CEE08-B949-49E7-BA68-D1BFD517DE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0798" y="4004722"/>
            <a:ext cx="247484" cy="44547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925151F-DECA-4378-8C29-1A0983BD69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1580" y="4381038"/>
            <a:ext cx="1012579" cy="32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434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1031492" y="-1144393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259771" y="235192"/>
            <a:ext cx="6596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Quantitative Analysis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8ABA898-EB1B-44B6-8D05-641B0BAD2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804" y="878714"/>
            <a:ext cx="7161628" cy="593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727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1031492" y="-1144393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259771" y="235192"/>
            <a:ext cx="6596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Quantitative Analysis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7EBE44B-0E9A-4DD8-895E-BACE3EA27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1221" y="975048"/>
            <a:ext cx="7976868" cy="571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3081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1031492" y="-1144393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348147" y="773642"/>
            <a:ext cx="3865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My opinions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2D0E3C2-CBCC-46D3-8659-B2441BF6F7B8}"/>
              </a:ext>
            </a:extLst>
          </p:cNvPr>
          <p:cNvSpPr/>
          <p:nvPr/>
        </p:nvSpPr>
        <p:spPr>
          <a:xfrm>
            <a:off x="3040253" y="2245432"/>
            <a:ext cx="8007101" cy="145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Great economic model.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What about tariff?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The capital flow from China to Southeastern Asia</a:t>
            </a:r>
            <a:endParaRPr lang="zh-CN" altLang="en-US" dirty="0">
              <a:latin typeface="Chaparral Pro" panose="02060503040505020203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55458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图形 1">
            <a:extLst>
              <a:ext uri="{FF2B5EF4-FFF2-40B4-BE49-F238E27FC236}">
                <a16:creationId xmlns:a16="http://schemas.microsoft.com/office/drawing/2014/main" id="{2ACD1BA4-5B7D-43FB-9365-F2E6CF6DF84D}"/>
              </a:ext>
            </a:extLst>
          </p:cNvPr>
          <p:cNvSpPr/>
          <p:nvPr/>
        </p:nvSpPr>
        <p:spPr>
          <a:xfrm rot="1387572">
            <a:off x="4623011" y="1380086"/>
            <a:ext cx="3593563" cy="422211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BDBDB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6" name="图形 1">
            <a:extLst>
              <a:ext uri="{FF2B5EF4-FFF2-40B4-BE49-F238E27FC236}">
                <a16:creationId xmlns:a16="http://schemas.microsoft.com/office/drawing/2014/main" id="{2406CFEB-8FFE-4F07-939C-E375A2F50EA9}"/>
              </a:ext>
            </a:extLst>
          </p:cNvPr>
          <p:cNvSpPr/>
          <p:nvPr/>
        </p:nvSpPr>
        <p:spPr>
          <a:xfrm rot="1387572">
            <a:off x="4422713" y="1276386"/>
            <a:ext cx="3843743" cy="451605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DDDDDD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7" name="图形 1">
            <a:extLst>
              <a:ext uri="{FF2B5EF4-FFF2-40B4-BE49-F238E27FC236}">
                <a16:creationId xmlns:a16="http://schemas.microsoft.com/office/drawing/2014/main" id="{B13FE8E4-5DC2-47C1-B070-EF50D2B1F3CC}"/>
              </a:ext>
            </a:extLst>
          </p:cNvPr>
          <p:cNvSpPr/>
          <p:nvPr/>
        </p:nvSpPr>
        <p:spPr>
          <a:xfrm rot="1387572">
            <a:off x="4222415" y="1172687"/>
            <a:ext cx="4093922" cy="4809998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0E0E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8" name="图形 1">
            <a:extLst>
              <a:ext uri="{FF2B5EF4-FFF2-40B4-BE49-F238E27FC236}">
                <a16:creationId xmlns:a16="http://schemas.microsoft.com/office/drawing/2014/main" id="{86351A03-2156-490F-9B52-F56002A1E946}"/>
              </a:ext>
            </a:extLst>
          </p:cNvPr>
          <p:cNvSpPr/>
          <p:nvPr/>
        </p:nvSpPr>
        <p:spPr>
          <a:xfrm rot="1387572">
            <a:off x="4022118" y="1068988"/>
            <a:ext cx="4344102" cy="5103937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2E2E2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29" name="图形 1">
            <a:extLst>
              <a:ext uri="{FF2B5EF4-FFF2-40B4-BE49-F238E27FC236}">
                <a16:creationId xmlns:a16="http://schemas.microsoft.com/office/drawing/2014/main" id="{293FBC2C-504C-4930-B1E9-259CEFE00EEE}"/>
              </a:ext>
            </a:extLst>
          </p:cNvPr>
          <p:cNvSpPr/>
          <p:nvPr/>
        </p:nvSpPr>
        <p:spPr>
          <a:xfrm rot="1387572">
            <a:off x="3821820" y="965288"/>
            <a:ext cx="4594282" cy="5397876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4E4E4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0" name="图形 1">
            <a:extLst>
              <a:ext uri="{FF2B5EF4-FFF2-40B4-BE49-F238E27FC236}">
                <a16:creationId xmlns:a16="http://schemas.microsoft.com/office/drawing/2014/main" id="{6251CDC0-9C68-4409-BC69-E9E54893B23C}"/>
              </a:ext>
            </a:extLst>
          </p:cNvPr>
          <p:cNvSpPr/>
          <p:nvPr/>
        </p:nvSpPr>
        <p:spPr>
          <a:xfrm rot="1387572">
            <a:off x="3621523" y="861589"/>
            <a:ext cx="4844461" cy="569181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7E7E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1" name="图形 1">
            <a:extLst>
              <a:ext uri="{FF2B5EF4-FFF2-40B4-BE49-F238E27FC236}">
                <a16:creationId xmlns:a16="http://schemas.microsoft.com/office/drawing/2014/main" id="{CFF8384F-B79F-4D27-B33B-1AAFB31945E2}"/>
              </a:ext>
            </a:extLst>
          </p:cNvPr>
          <p:cNvSpPr/>
          <p:nvPr/>
        </p:nvSpPr>
        <p:spPr>
          <a:xfrm rot="1387572">
            <a:off x="3421225" y="757890"/>
            <a:ext cx="5094641" cy="5985755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9E9E9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2" name="图形 1">
            <a:extLst>
              <a:ext uri="{FF2B5EF4-FFF2-40B4-BE49-F238E27FC236}">
                <a16:creationId xmlns:a16="http://schemas.microsoft.com/office/drawing/2014/main" id="{33952D66-6632-45BD-8F68-81C16A7BAE58}"/>
              </a:ext>
            </a:extLst>
          </p:cNvPr>
          <p:cNvSpPr/>
          <p:nvPr/>
        </p:nvSpPr>
        <p:spPr>
          <a:xfrm rot="1387572">
            <a:off x="3220928" y="654190"/>
            <a:ext cx="5344820" cy="627969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CECE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3" name="图形 1">
            <a:extLst>
              <a:ext uri="{FF2B5EF4-FFF2-40B4-BE49-F238E27FC236}">
                <a16:creationId xmlns:a16="http://schemas.microsoft.com/office/drawing/2014/main" id="{BBEE8BD4-C83E-4CFF-9E6D-BA37C8A09E8C}"/>
              </a:ext>
            </a:extLst>
          </p:cNvPr>
          <p:cNvSpPr/>
          <p:nvPr/>
        </p:nvSpPr>
        <p:spPr>
          <a:xfrm rot="1387572">
            <a:off x="3020630" y="550491"/>
            <a:ext cx="5595000" cy="6573634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EEEEEE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4" name="图形 1">
            <a:extLst>
              <a:ext uri="{FF2B5EF4-FFF2-40B4-BE49-F238E27FC236}">
                <a16:creationId xmlns:a16="http://schemas.microsoft.com/office/drawing/2014/main" id="{B3B85DF7-A80D-4BCA-92BE-1142BCFF5C98}"/>
              </a:ext>
            </a:extLst>
          </p:cNvPr>
          <p:cNvSpPr/>
          <p:nvPr/>
        </p:nvSpPr>
        <p:spPr>
          <a:xfrm rot="1387572">
            <a:off x="2820332" y="446792"/>
            <a:ext cx="5845180" cy="686757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0F0F0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5" name="图形 1">
            <a:extLst>
              <a:ext uri="{FF2B5EF4-FFF2-40B4-BE49-F238E27FC236}">
                <a16:creationId xmlns:a16="http://schemas.microsoft.com/office/drawing/2014/main" id="{C5B581ED-FF3F-450E-A83F-B933DFC0EA46}"/>
              </a:ext>
            </a:extLst>
          </p:cNvPr>
          <p:cNvSpPr/>
          <p:nvPr/>
        </p:nvSpPr>
        <p:spPr>
          <a:xfrm rot="1387572">
            <a:off x="1138550" y="-567143"/>
            <a:ext cx="6095359" cy="7161512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3F3F3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6" name="图形 1">
            <a:extLst>
              <a:ext uri="{FF2B5EF4-FFF2-40B4-BE49-F238E27FC236}">
                <a16:creationId xmlns:a16="http://schemas.microsoft.com/office/drawing/2014/main" id="{F53CE35B-5C7B-4224-BA1B-748EFC6FEA23}"/>
              </a:ext>
            </a:extLst>
          </p:cNvPr>
          <p:cNvSpPr/>
          <p:nvPr/>
        </p:nvSpPr>
        <p:spPr>
          <a:xfrm rot="1387572">
            <a:off x="2419737" y="239393"/>
            <a:ext cx="6345539" cy="745545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5F5F5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7" name="图形 1">
            <a:extLst>
              <a:ext uri="{FF2B5EF4-FFF2-40B4-BE49-F238E27FC236}">
                <a16:creationId xmlns:a16="http://schemas.microsoft.com/office/drawing/2014/main" id="{8E3684BA-8A5E-4DE8-83AC-5DA759F524A7}"/>
              </a:ext>
            </a:extLst>
          </p:cNvPr>
          <p:cNvSpPr/>
          <p:nvPr/>
        </p:nvSpPr>
        <p:spPr>
          <a:xfrm rot="1387572">
            <a:off x="2219440" y="135694"/>
            <a:ext cx="6595719" cy="7749391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525" cap="flat">
            <a:solidFill>
              <a:srgbClr val="F7F7F7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8" name="图形 1">
            <a:extLst>
              <a:ext uri="{FF2B5EF4-FFF2-40B4-BE49-F238E27FC236}">
                <a16:creationId xmlns:a16="http://schemas.microsoft.com/office/drawing/2014/main" id="{864E3761-4569-4AF2-838B-5A5061A4204A}"/>
              </a:ext>
            </a:extLst>
          </p:cNvPr>
          <p:cNvSpPr/>
          <p:nvPr/>
        </p:nvSpPr>
        <p:spPr>
          <a:xfrm rot="1387572">
            <a:off x="2019142" y="31995"/>
            <a:ext cx="6845898" cy="804332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8731" cap="flat">
            <a:solidFill>
              <a:srgbClr val="FAFAFA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39" name="图形 1">
            <a:extLst>
              <a:ext uri="{FF2B5EF4-FFF2-40B4-BE49-F238E27FC236}">
                <a16:creationId xmlns:a16="http://schemas.microsoft.com/office/drawing/2014/main" id="{DC84EBD9-E7A9-4762-A47D-52AA5E85391D}"/>
              </a:ext>
            </a:extLst>
          </p:cNvPr>
          <p:cNvSpPr/>
          <p:nvPr/>
        </p:nvSpPr>
        <p:spPr>
          <a:xfrm rot="1387572">
            <a:off x="1818845" y="-71705"/>
            <a:ext cx="7096078" cy="8337269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noFill/>
          <a:ln w="9128" cap="flat">
            <a:solidFill>
              <a:srgbClr val="FCFCFC"/>
            </a:solidFill>
            <a:prstDash val="solid"/>
            <a:miter/>
          </a:ln>
          <a:effectLst/>
        </p:spPr>
        <p:txBody>
          <a:bodyPr rtlCol="0" anchor="ctr"/>
          <a:lstStyle/>
          <a:p>
            <a:endParaRPr lang="zh-CN" altLang="en-US">
              <a:solidFill>
                <a:schemeClr val="tx1">
                  <a:lumMod val="100000"/>
                </a:schemeClr>
              </a:solidFill>
            </a:endParaRP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6186DFED-0AE2-4415-A88F-18E553D52BC1}"/>
              </a:ext>
            </a:extLst>
          </p:cNvPr>
          <p:cNvSpPr/>
          <p:nvPr/>
        </p:nvSpPr>
        <p:spPr>
          <a:xfrm>
            <a:off x="7536076" y="2858974"/>
            <a:ext cx="1956669" cy="1956668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81818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AADF1392-053B-486C-A920-5BF0AEE73325}"/>
              </a:ext>
            </a:extLst>
          </p:cNvPr>
          <p:cNvSpPr/>
          <p:nvPr/>
        </p:nvSpPr>
        <p:spPr>
          <a:xfrm>
            <a:off x="7437201" y="2751319"/>
            <a:ext cx="2171978" cy="2171977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63636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F63EE040-D767-474C-9118-E4B1A93C3993}"/>
              </a:ext>
            </a:extLst>
          </p:cNvPr>
          <p:cNvSpPr/>
          <p:nvPr/>
        </p:nvSpPr>
        <p:spPr>
          <a:xfrm>
            <a:off x="7317703" y="2643665"/>
            <a:ext cx="2387288" cy="2387286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85000"/>
                <a:alpha val="45455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>
                  <a:lumMod val="100000"/>
                </a:schemeClr>
              </a:solidFill>
            </a:endParaRPr>
          </a:p>
        </p:txBody>
      </p:sp>
      <p:sp>
        <p:nvSpPr>
          <p:cNvPr id="3" name="图形 1">
            <a:extLst>
              <a:ext uri="{FF2B5EF4-FFF2-40B4-BE49-F238E27FC236}">
                <a16:creationId xmlns:a16="http://schemas.microsoft.com/office/drawing/2014/main" id="{91E97BD3-5419-4550-BF24-AD2A5051C4D9}"/>
              </a:ext>
            </a:extLst>
          </p:cNvPr>
          <p:cNvSpPr/>
          <p:nvPr/>
        </p:nvSpPr>
        <p:spPr>
          <a:xfrm rot="1387572">
            <a:off x="4823308" y="1483785"/>
            <a:ext cx="3343383" cy="3928180"/>
          </a:xfrm>
          <a:custGeom>
            <a:avLst/>
            <a:gdLst>
              <a:gd name="connsiteX0" fmla="*/ 4277864 w 5391150"/>
              <a:gd name="connsiteY0" fmla="*/ 4438538 h 6334125"/>
              <a:gd name="connsiteX1" fmla="*/ 3611113 w 5391150"/>
              <a:gd name="connsiteY1" fmla="*/ 9413 h 6334125"/>
              <a:gd name="connsiteX2" fmla="*/ 86863 w 5391150"/>
              <a:gd name="connsiteY2" fmla="*/ 3562238 h 6334125"/>
              <a:gd name="connsiteX3" fmla="*/ 4277864 w 5391150"/>
              <a:gd name="connsiteY3" fmla="*/ 4438538 h 633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6334125">
                <a:moveTo>
                  <a:pt x="4277864" y="4438538"/>
                </a:moveTo>
                <a:cubicBezTo>
                  <a:pt x="4277864" y="4438538"/>
                  <a:pt x="7192513" y="476138"/>
                  <a:pt x="3611113" y="9413"/>
                </a:cubicBezTo>
                <a:cubicBezTo>
                  <a:pt x="3611113" y="9413"/>
                  <a:pt x="-656087" y="-362062"/>
                  <a:pt x="86863" y="3562238"/>
                </a:cubicBezTo>
                <a:cubicBezTo>
                  <a:pt x="86863" y="3562238"/>
                  <a:pt x="1553713" y="9181988"/>
                  <a:pt x="4277864" y="4438538"/>
                </a:cubicBezTo>
                <a:close/>
              </a:path>
            </a:pathLst>
          </a:custGeom>
          <a:solidFill>
            <a:srgbClr val="F0F0F0"/>
          </a:solidFill>
          <a:ln w="3175" cap="flat">
            <a:solidFill>
              <a:schemeClr val="bg1">
                <a:lumMod val="85000"/>
              </a:schemeClr>
            </a:solidFill>
            <a:prstDash val="solid"/>
            <a:miter/>
          </a:ln>
          <a:effectLst>
            <a:outerShdw blurRad="635000" sx="102000" sy="102000" algn="ctr" rotWithShape="0">
              <a:srgbClr val="323232">
                <a:alpha val="10000"/>
              </a:srgbClr>
            </a:outerShdw>
          </a:effectLst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8" name="图形 6">
            <a:extLst>
              <a:ext uri="{FF2B5EF4-FFF2-40B4-BE49-F238E27FC236}">
                <a16:creationId xmlns:a16="http://schemas.microsoft.com/office/drawing/2014/main" id="{CCEFC62A-BB7B-4D73-81A9-ACD8533A83D1}"/>
              </a:ext>
            </a:extLst>
          </p:cNvPr>
          <p:cNvSpPr/>
          <p:nvPr/>
        </p:nvSpPr>
        <p:spPr>
          <a:xfrm>
            <a:off x="4465834" y="1521351"/>
            <a:ext cx="1499194" cy="1782123"/>
          </a:xfrm>
          <a:custGeom>
            <a:avLst/>
            <a:gdLst>
              <a:gd name="connsiteX0" fmla="*/ 1052637 w 1721020"/>
              <a:gd name="connsiteY0" fmla="*/ 149476 h 1976137"/>
              <a:gd name="connsiteX1" fmla="*/ 159731 w 1721020"/>
              <a:gd name="connsiteY1" fmla="*/ 283918 h 1976137"/>
              <a:gd name="connsiteX2" fmla="*/ 16785 w 1721020"/>
              <a:gd name="connsiteY2" fmla="*/ 635817 h 1976137"/>
              <a:gd name="connsiteX3" fmla="*/ 938847 w 1721020"/>
              <a:gd name="connsiteY3" fmla="*/ 1959990 h 1976137"/>
              <a:gd name="connsiteX4" fmla="*/ 1356347 w 1721020"/>
              <a:gd name="connsiteY4" fmla="*/ 1937718 h 1976137"/>
              <a:gd name="connsiteX5" fmla="*/ 1247011 w 1721020"/>
              <a:gd name="connsiteY5" fmla="*/ 345065 h 1976137"/>
              <a:gd name="connsiteX6" fmla="*/ 1052637 w 1721020"/>
              <a:gd name="connsiteY6" fmla="*/ 149476 h 197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21020" h="1976137">
                <a:moveTo>
                  <a:pt x="1052637" y="149476"/>
                </a:moveTo>
                <a:cubicBezTo>
                  <a:pt x="855833" y="10580"/>
                  <a:pt x="479638" y="-154638"/>
                  <a:pt x="159731" y="283918"/>
                </a:cubicBezTo>
                <a:cubicBezTo>
                  <a:pt x="84006" y="387585"/>
                  <a:pt x="35008" y="508663"/>
                  <a:pt x="16785" y="635817"/>
                </a:cubicBezTo>
                <a:cubicBezTo>
                  <a:pt x="-34643" y="989334"/>
                  <a:pt x="-26949" y="1753063"/>
                  <a:pt x="938847" y="1959990"/>
                </a:cubicBezTo>
                <a:cubicBezTo>
                  <a:pt x="1077339" y="1989551"/>
                  <a:pt x="1221905" y="1983072"/>
                  <a:pt x="1356347" y="1937718"/>
                </a:cubicBezTo>
                <a:cubicBezTo>
                  <a:pt x="1670990" y="1831218"/>
                  <a:pt x="2040300" y="1482559"/>
                  <a:pt x="1247011" y="345065"/>
                </a:cubicBezTo>
                <a:cubicBezTo>
                  <a:pt x="1193963" y="269340"/>
                  <a:pt x="1128362" y="202524"/>
                  <a:pt x="1052637" y="149476"/>
                </a:cubicBezTo>
                <a:close/>
              </a:path>
            </a:pathLst>
          </a:custGeom>
          <a:solidFill>
            <a:srgbClr val="000000"/>
          </a:solidFill>
          <a:ln w="4047" cap="flat">
            <a:solidFill>
              <a:srgbClr val="000000"/>
            </a:solidFill>
            <a:prstDash val="solid"/>
            <a:miter/>
          </a:ln>
          <a:effectLst>
            <a:outerShdw blurRad="635000" sx="102000" sy="102000" algn="ctr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EB317741-BE2F-44A4-BC2C-017D2C5DA678}"/>
              </a:ext>
            </a:extLst>
          </p:cNvPr>
          <p:cNvSpPr/>
          <p:nvPr/>
        </p:nvSpPr>
        <p:spPr>
          <a:xfrm>
            <a:off x="7640744" y="2966628"/>
            <a:ext cx="1741359" cy="17413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9AD8D303-661B-48CC-A738-F69CF106DFAA}"/>
              </a:ext>
            </a:extLst>
          </p:cNvPr>
          <p:cNvGrpSpPr/>
          <p:nvPr/>
        </p:nvGrpSpPr>
        <p:grpSpPr>
          <a:xfrm>
            <a:off x="6244632" y="2722237"/>
            <a:ext cx="3444234" cy="1192303"/>
            <a:chOff x="10488130" y="2739067"/>
            <a:chExt cx="3444234" cy="1192303"/>
          </a:xfrm>
        </p:grpSpPr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2DC03CF4-9959-4D37-ADAE-3C16BECFB200}"/>
                </a:ext>
              </a:extLst>
            </p:cNvPr>
            <p:cNvSpPr txBox="1"/>
            <p:nvPr/>
          </p:nvSpPr>
          <p:spPr>
            <a:xfrm>
              <a:off x="10488130" y="2739067"/>
              <a:ext cx="325281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5400" b="1" spc="300" dirty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THANKS.</a:t>
              </a:r>
              <a:endParaRPr lang="zh-CN" altLang="en-US" sz="5400" b="1" spc="3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1BEB8D8-870C-4089-A703-6A19F85B05A6}"/>
                </a:ext>
              </a:extLst>
            </p:cNvPr>
            <p:cNvSpPr txBox="1"/>
            <p:nvPr/>
          </p:nvSpPr>
          <p:spPr>
            <a:xfrm>
              <a:off x="12422014" y="3562038"/>
              <a:ext cx="1510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spc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-</a:t>
              </a:r>
              <a:r>
                <a:rPr lang="en-US" altLang="zh-CN" i="1" spc="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Mingxi</a:t>
              </a:r>
              <a:endParaRPr lang="zh-CN" altLang="en-US" i="1" spc="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097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1324918" y="609793"/>
            <a:ext cx="9542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Standard open–economy framework </a:t>
            </a:r>
            <a:endParaRPr lang="zh-CN" altLang="en-US" sz="32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2A1EB367-3D19-4133-84CB-B04D92929A19}"/>
              </a:ext>
            </a:extLst>
          </p:cNvPr>
          <p:cNvSpPr/>
          <p:nvPr/>
        </p:nvSpPr>
        <p:spPr>
          <a:xfrm>
            <a:off x="1872746" y="2939609"/>
            <a:ext cx="8316995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productivity A is the same across countries, then countries with less capital per worker K/L have a higher marginal product, which would provide a higher return on capital investment.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a consequence, the model predicts that in a world of open market economies and global financial capital, investment will flow from rich countries to poor countries, until capital/worker K/L and income/worker Y/L</a:t>
            </a: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equalize across countries.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––––Solow–Swan model in Wikipedia 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id="{3EF1B1D3-F58D-4F31-B0F9-C53D82BB36FD}"/>
              </a:ext>
            </a:extLst>
          </p:cNvPr>
          <p:cNvSpPr txBox="1"/>
          <p:nvPr/>
        </p:nvSpPr>
        <p:spPr>
          <a:xfrm>
            <a:off x="2063970" y="1900610"/>
            <a:ext cx="3848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“Convergence” effect</a:t>
            </a:r>
            <a:endParaRPr lang="zh-CN" altLang="en-US" sz="2400" b="1" spc="300" dirty="0">
              <a:solidFill>
                <a:srgbClr val="323232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061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1324918" y="609793"/>
            <a:ext cx="9542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Standard open–economy framework </a:t>
            </a:r>
            <a:endParaRPr lang="zh-CN" altLang="en-US" sz="32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id="{3EF1B1D3-F58D-4F31-B0F9-C53D82BB36FD}"/>
              </a:ext>
            </a:extLst>
          </p:cNvPr>
          <p:cNvSpPr txBox="1"/>
          <p:nvPr/>
        </p:nvSpPr>
        <p:spPr>
          <a:xfrm>
            <a:off x="2063970" y="1900610"/>
            <a:ext cx="3848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“Convergence” effect</a:t>
            </a:r>
            <a:endParaRPr lang="zh-CN" altLang="en-US" sz="2400" b="1" spc="300" dirty="0">
              <a:solidFill>
                <a:srgbClr val="323232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图示 1">
            <a:extLst>
              <a:ext uri="{FF2B5EF4-FFF2-40B4-BE49-F238E27FC236}">
                <a16:creationId xmlns:a16="http://schemas.microsoft.com/office/drawing/2014/main" id="{5768424E-51F1-45D9-8224-70FAC1E892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160808"/>
              </p:ext>
            </p:extLst>
          </p:nvPr>
        </p:nvGraphicFramePr>
        <p:xfrm>
          <a:off x="2432433" y="2086996"/>
          <a:ext cx="7257997" cy="3710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A8A3B50D-0400-46FD-B1B2-76075CFB8F69}"/>
              </a:ext>
            </a:extLst>
          </p:cNvPr>
          <p:cNvSpPr/>
          <p:nvPr/>
        </p:nvSpPr>
        <p:spPr>
          <a:xfrm>
            <a:off x="2603763" y="4193518"/>
            <a:ext cx="2769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Lower capital-labor</a:t>
            </a: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ratio</a:t>
            </a:r>
            <a:r>
              <a:rPr lang="en-US" dirty="0"/>
              <a:t> 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BC286BE-ACBA-4B7A-A226-6A30158CBE63}"/>
              </a:ext>
            </a:extLst>
          </p:cNvPr>
          <p:cNvSpPr/>
          <p:nvPr/>
        </p:nvSpPr>
        <p:spPr>
          <a:xfrm>
            <a:off x="6868474" y="4193518"/>
            <a:ext cx="2769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Higher capital-labor</a:t>
            </a:r>
            <a:r>
              <a:rPr kumimoji="0" lang="en-US" altLang="en-US" b="0" i="0" u="none" strike="noStrike" cap="none" normalizeH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ratio</a:t>
            </a:r>
            <a:r>
              <a:rPr lang="en-US" dirty="0"/>
              <a:t> 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2333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5" grpId="0"/>
      <p:bldGraphic spid="2" grpId="0">
        <p:bldAsOne/>
      </p:bldGraphic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1324918" y="609793"/>
            <a:ext cx="2509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 reality</a:t>
            </a:r>
            <a:endParaRPr lang="zh-CN" altLang="en-US" sz="32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id="{3EF1B1D3-F58D-4F31-B0F9-C53D82BB36FD}"/>
              </a:ext>
            </a:extLst>
          </p:cNvPr>
          <p:cNvSpPr txBox="1"/>
          <p:nvPr/>
        </p:nvSpPr>
        <p:spPr>
          <a:xfrm>
            <a:off x="1675318" y="2093312"/>
            <a:ext cx="94357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zh-CN" sz="2000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permanent increase in the labor-force or labor productivity in a country can induce a net capital outflow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altLang="zh-CN" sz="2000" spc="300" dirty="0">
              <a:solidFill>
                <a:srgbClr val="323232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zh-CN" sz="2000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capital can flow from developing countries to advanced economies when these countries integrate</a:t>
            </a:r>
            <a:endParaRPr lang="zh-CN" altLang="en-US" sz="2000" spc="300" dirty="0">
              <a:solidFill>
                <a:srgbClr val="323232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918E7E1-D715-4988-A856-116384D73D47}"/>
              </a:ext>
            </a:extLst>
          </p:cNvPr>
          <p:cNvSpPr txBox="1"/>
          <p:nvPr/>
        </p:nvSpPr>
        <p:spPr>
          <a:xfrm>
            <a:off x="1464941" y="4304602"/>
            <a:ext cx="4830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Wingdings" panose="05000000000000000000" pitchFamily="2" charset="2"/>
              </a:rPr>
              <a:t></a:t>
            </a:r>
            <a:r>
              <a:rPr lang="en-US" altLang="zh-CN" sz="2000" b="1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new force </a:t>
            </a:r>
            <a:r>
              <a:rPr lang="en-US" altLang="zh-CN" sz="2000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driving international capital flows</a:t>
            </a:r>
            <a:endParaRPr lang="zh-CN" altLang="en-US" sz="2000" spc="300" dirty="0">
              <a:solidFill>
                <a:srgbClr val="323232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aphicFrame>
        <p:nvGraphicFramePr>
          <p:cNvPr id="22" name="图示 21">
            <a:extLst>
              <a:ext uri="{FF2B5EF4-FFF2-40B4-BE49-F238E27FC236}">
                <a16:creationId xmlns:a16="http://schemas.microsoft.com/office/drawing/2014/main" id="{AB6686DE-2807-419C-AA6A-8E4B40A053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779279"/>
              </p:ext>
            </p:extLst>
          </p:nvPr>
        </p:nvGraphicFramePr>
        <p:xfrm>
          <a:off x="6254638" y="3855348"/>
          <a:ext cx="4521617" cy="2357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文本框 22">
            <a:extLst>
              <a:ext uri="{FF2B5EF4-FFF2-40B4-BE49-F238E27FC236}">
                <a16:creationId xmlns:a16="http://schemas.microsoft.com/office/drawing/2014/main" id="{E926633E-F371-4F5B-9DD6-A3DFC7C0BF41}"/>
              </a:ext>
            </a:extLst>
          </p:cNvPr>
          <p:cNvSpPr txBox="1"/>
          <p:nvPr/>
        </p:nvSpPr>
        <p:spPr>
          <a:xfrm>
            <a:off x="1579495" y="5200751"/>
            <a:ext cx="3714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spc="300" dirty="0">
                <a:solidFill>
                  <a:srgbClr val="323232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“composition” effect</a:t>
            </a:r>
            <a:endParaRPr lang="zh-CN" altLang="en-US" sz="2400" b="1" spc="300" dirty="0">
              <a:solidFill>
                <a:srgbClr val="323232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33017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5" grpId="0"/>
      <p:bldP spid="21" grpId="0"/>
      <p:bldGraphic spid="22" grpId="0">
        <p:bldAsOne/>
      </p:bldGraphic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2895190" y="534725"/>
            <a:ext cx="924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Why standard open–economy models don’t work?</a:t>
            </a:r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2A1EB367-3D19-4133-84CB-B04D92929A19}"/>
              </a:ext>
            </a:extLst>
          </p:cNvPr>
          <p:cNvSpPr/>
          <p:nvPr/>
        </p:nvSpPr>
        <p:spPr>
          <a:xfrm>
            <a:off x="1735217" y="2373378"/>
            <a:ext cx="9248312" cy="1784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basic underlying assumption </a:t>
            </a: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 these workhorse frameworks is that countries cannot engage in int</a:t>
            </a: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er</a:t>
            </a: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temporal commodity trade but only in intertemporal trade.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This assumption becomes untenable </a:t>
            </a: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when these large-scale forces alter a country's comparative advantage, and consequently, its structure of trade.</a:t>
            </a: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CC0FBC8-E431-48F3-BB75-0DA6F082A424}"/>
              </a:ext>
            </a:extLst>
          </p:cNvPr>
          <p:cNvSpPr/>
          <p:nvPr/>
        </p:nvSpPr>
        <p:spPr>
          <a:xfrm>
            <a:off x="1208468" y="4484622"/>
            <a:ext cx="97750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2222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dirty="0">
                <a:solidFill>
                  <a:srgbClr val="2222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How can changes in the structure of trade and specialization patterns affect capital flows?</a:t>
            </a:r>
          </a:p>
        </p:txBody>
      </p:sp>
    </p:spTree>
    <p:extLst>
      <p:ext uri="{BB962C8B-B14F-4D97-AF65-F5344CB8AC3E}">
        <p14:creationId xmlns:p14="http://schemas.microsoft.com/office/powerpoint/2010/main" val="1448349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1324918" y="609793"/>
            <a:ext cx="4766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One extreme case</a:t>
            </a:r>
            <a:endParaRPr lang="zh-CN" altLang="en-US" sz="32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A6DADA3-1F4D-46B1-B6EB-71CFDA2E1BEB}"/>
              </a:ext>
            </a:extLst>
          </p:cNvPr>
          <p:cNvGrpSpPr/>
          <p:nvPr/>
        </p:nvGrpSpPr>
        <p:grpSpPr>
          <a:xfrm>
            <a:off x="1736527" y="3016602"/>
            <a:ext cx="3123019" cy="1966249"/>
            <a:chOff x="2289664" y="3027883"/>
            <a:chExt cx="3123019" cy="1966249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694ACFD2-3668-4527-ACDC-392F5F4AEDDF}"/>
                </a:ext>
              </a:extLst>
            </p:cNvPr>
            <p:cNvGrpSpPr/>
            <p:nvPr/>
          </p:nvGrpSpPr>
          <p:grpSpPr>
            <a:xfrm>
              <a:off x="2317366" y="3027883"/>
              <a:ext cx="3022984" cy="1966249"/>
              <a:chOff x="0" y="804477"/>
              <a:chExt cx="3022984" cy="1966249"/>
            </a:xfrm>
          </p:grpSpPr>
          <p:sp>
            <p:nvSpPr>
              <p:cNvPr id="25" name="矩形: 圆角 24">
                <a:extLst>
                  <a:ext uri="{FF2B5EF4-FFF2-40B4-BE49-F238E27FC236}">
                    <a16:creationId xmlns:a16="http://schemas.microsoft.com/office/drawing/2014/main" id="{A18DB8C4-0DE8-47A1-A2AB-8988259B7A5E}"/>
                  </a:ext>
                </a:extLst>
              </p:cNvPr>
              <p:cNvSpPr/>
              <p:nvPr/>
            </p:nvSpPr>
            <p:spPr>
              <a:xfrm>
                <a:off x="0" y="956936"/>
                <a:ext cx="3022984" cy="181379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矩形: 圆角 4">
                <a:extLst>
                  <a:ext uri="{FF2B5EF4-FFF2-40B4-BE49-F238E27FC236}">
                    <a16:creationId xmlns:a16="http://schemas.microsoft.com/office/drawing/2014/main" id="{77D331B8-E1DA-47C9-9211-A5D2C9C2715A}"/>
                  </a:ext>
                </a:extLst>
              </p:cNvPr>
              <p:cNvSpPr txBox="1"/>
              <p:nvPr/>
            </p:nvSpPr>
            <p:spPr>
              <a:xfrm>
                <a:off x="75440" y="804477"/>
                <a:ext cx="2916736" cy="17075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5730" tIns="125730" rIns="125730" bIns="125730" numCol="1" spcCol="1270" anchor="ctr" anchorCtr="0">
                <a:noAutofit/>
              </a:bodyPr>
              <a:lstStyle/>
              <a:p>
                <a:pPr marL="0" lvl="0" indent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3300" kern="1200" baseline="0" dirty="0"/>
                  <a:t>home</a:t>
                </a:r>
              </a:p>
            </p:txBody>
          </p:sp>
        </p:grp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8A3B50D-0400-46FD-B1B2-76075CFB8F69}"/>
                </a:ext>
              </a:extLst>
            </p:cNvPr>
            <p:cNvSpPr/>
            <p:nvPr/>
          </p:nvSpPr>
          <p:spPr>
            <a:xfrm>
              <a:off x="2289664" y="4151983"/>
              <a:ext cx="312301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fully specializes in producing c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apital-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instensive</a:t>
              </a:r>
              <a:r>
                <a:rPr kumimoji="0" lang="en-US" altLang="en-US" b="0" i="0" u="none" strike="noStrike" cap="none" normalizeH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good</a:t>
              </a:r>
              <a:r>
                <a:rPr lang="en-US" dirty="0"/>
                <a:t> 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FED727-E05C-45EA-8FCF-1241F1074621}"/>
              </a:ext>
            </a:extLst>
          </p:cNvPr>
          <p:cNvGrpSpPr/>
          <p:nvPr/>
        </p:nvGrpSpPr>
        <p:grpSpPr>
          <a:xfrm>
            <a:off x="7126562" y="2995655"/>
            <a:ext cx="3094340" cy="1968605"/>
            <a:chOff x="2312278" y="3025527"/>
            <a:chExt cx="3094340" cy="1968605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CCD8018E-F856-40CA-92B5-DA76DC3566D8}"/>
                </a:ext>
              </a:extLst>
            </p:cNvPr>
            <p:cNvGrpSpPr/>
            <p:nvPr/>
          </p:nvGrpSpPr>
          <p:grpSpPr>
            <a:xfrm>
              <a:off x="2317366" y="3025527"/>
              <a:ext cx="3022984" cy="1968605"/>
              <a:chOff x="0" y="802121"/>
              <a:chExt cx="3022984" cy="1968605"/>
            </a:xfrm>
          </p:grpSpPr>
          <p:sp>
            <p:nvSpPr>
              <p:cNvPr id="30" name="矩形: 圆角 29">
                <a:extLst>
                  <a:ext uri="{FF2B5EF4-FFF2-40B4-BE49-F238E27FC236}">
                    <a16:creationId xmlns:a16="http://schemas.microsoft.com/office/drawing/2014/main" id="{3045E601-B3D9-45DE-A612-26B2686AFC45}"/>
                  </a:ext>
                </a:extLst>
              </p:cNvPr>
              <p:cNvSpPr/>
              <p:nvPr/>
            </p:nvSpPr>
            <p:spPr>
              <a:xfrm>
                <a:off x="0" y="956936"/>
                <a:ext cx="3022984" cy="181379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矩形: 圆角 4">
                <a:extLst>
                  <a:ext uri="{FF2B5EF4-FFF2-40B4-BE49-F238E27FC236}">
                    <a16:creationId xmlns:a16="http://schemas.microsoft.com/office/drawing/2014/main" id="{AA8E92D9-9FB4-4403-A6D2-159F88BE91D9}"/>
                  </a:ext>
                </a:extLst>
              </p:cNvPr>
              <p:cNvSpPr txBox="1"/>
              <p:nvPr/>
            </p:nvSpPr>
            <p:spPr>
              <a:xfrm>
                <a:off x="75441" y="802121"/>
                <a:ext cx="2916736" cy="17075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5730" tIns="125730" rIns="125730" bIns="125730" numCol="1" spcCol="1270" anchor="ctr" anchorCtr="0">
                <a:noAutofit/>
              </a:bodyPr>
              <a:lstStyle/>
              <a:p>
                <a:pPr marL="0" lvl="0" indent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3300" kern="1200" baseline="0" dirty="0"/>
                  <a:t>foreign</a:t>
                </a: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DC50E2AB-1070-48CB-94B6-94308DDE6B1E}"/>
                </a:ext>
              </a:extLst>
            </p:cNvPr>
            <p:cNvSpPr/>
            <p:nvPr/>
          </p:nvSpPr>
          <p:spPr>
            <a:xfrm>
              <a:off x="2312278" y="4183423"/>
              <a:ext cx="30943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fully specializes in producing 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labor-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instensive</a:t>
              </a:r>
              <a:r>
                <a:rPr kumimoji="0" lang="en-US" altLang="en-US" b="0" i="0" u="none" strike="noStrike" cap="none" normalizeH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good</a:t>
              </a:r>
              <a:r>
                <a:rPr lang="en-US" dirty="0"/>
                <a:t> 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8FFD9C1E-BCE4-466D-9276-B935AF3D08D4}"/>
              </a:ext>
            </a:extLst>
          </p:cNvPr>
          <p:cNvGrpSpPr/>
          <p:nvPr/>
        </p:nvGrpSpPr>
        <p:grpSpPr>
          <a:xfrm>
            <a:off x="2110639" y="4982851"/>
            <a:ext cx="2363379" cy="1004384"/>
            <a:chOff x="2110639" y="4982851"/>
            <a:chExt cx="2363379" cy="1004384"/>
          </a:xfrm>
        </p:grpSpPr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431641D6-CC02-47E4-B328-C7DCD4FA3C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80176" y="4982851"/>
              <a:ext cx="0" cy="63505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箭头连接符 45">
              <a:extLst>
                <a:ext uri="{FF2B5EF4-FFF2-40B4-BE49-F238E27FC236}">
                  <a16:creationId xmlns:a16="http://schemas.microsoft.com/office/drawing/2014/main" id="{4ACED023-0FCD-4C87-813E-4909DDD0F1A0}"/>
                </a:ext>
              </a:extLst>
            </p:cNvPr>
            <p:cNvCxnSpPr/>
            <p:nvPr/>
          </p:nvCxnSpPr>
          <p:spPr>
            <a:xfrm flipV="1">
              <a:off x="2567436" y="4982851"/>
              <a:ext cx="0" cy="61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80F6FAA9-A88E-41E5-806D-FBFCB9D9972B}"/>
                </a:ext>
              </a:extLst>
            </p:cNvPr>
            <p:cNvSpPr/>
            <p:nvPr/>
          </p:nvSpPr>
          <p:spPr>
            <a:xfrm>
              <a:off x="2110639" y="5604889"/>
              <a:ext cx="9135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capital</a:t>
              </a:r>
              <a:r>
                <a:rPr lang="en-US" dirty="0"/>
                <a:t> 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6B805229-379A-4BBF-A8CC-921F94C30605}"/>
                </a:ext>
              </a:extLst>
            </p:cNvPr>
            <p:cNvSpPr/>
            <p:nvPr/>
          </p:nvSpPr>
          <p:spPr>
            <a:xfrm>
              <a:off x="3560424" y="5617903"/>
              <a:ext cx="9135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labor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EF7425E9-9E8B-4F6C-B373-1925227EC0AD}"/>
              </a:ext>
            </a:extLst>
          </p:cNvPr>
          <p:cNvGrpSpPr/>
          <p:nvPr/>
        </p:nvGrpSpPr>
        <p:grpSpPr>
          <a:xfrm>
            <a:off x="8353980" y="4965631"/>
            <a:ext cx="913594" cy="1004384"/>
            <a:chOff x="8353980" y="4965631"/>
            <a:chExt cx="913594" cy="1004384"/>
          </a:xfrm>
        </p:grpSpPr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DE197185-26CD-4894-A899-010A2412C9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73732" y="4965631"/>
              <a:ext cx="0" cy="63505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EADC709D-51DA-4954-AA55-72B362640C72}"/>
                </a:ext>
              </a:extLst>
            </p:cNvPr>
            <p:cNvSpPr/>
            <p:nvPr/>
          </p:nvSpPr>
          <p:spPr>
            <a:xfrm>
              <a:off x="8353980" y="5600683"/>
              <a:ext cx="9135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labor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2" name="矩形 51">
            <a:extLst>
              <a:ext uri="{FF2B5EF4-FFF2-40B4-BE49-F238E27FC236}">
                <a16:creationId xmlns:a16="http://schemas.microsoft.com/office/drawing/2014/main" id="{8E3505E8-407F-4EEC-A796-E380A5A1B1BF}"/>
              </a:ext>
            </a:extLst>
          </p:cNvPr>
          <p:cNvSpPr/>
          <p:nvPr/>
        </p:nvSpPr>
        <p:spPr>
          <a:xfrm>
            <a:off x="6751890" y="2180288"/>
            <a:ext cx="433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labor force/productivity boom in Foreign can only lead to a capital outflow</a:t>
            </a: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E3741316-E791-472C-B3EA-97D0AA65CB9B}"/>
              </a:ext>
            </a:extLst>
          </p:cNvPr>
          <p:cNvGrpSpPr/>
          <p:nvPr/>
        </p:nvGrpSpPr>
        <p:grpSpPr>
          <a:xfrm>
            <a:off x="4787213" y="3541894"/>
            <a:ext cx="2344438" cy="511662"/>
            <a:chOff x="4787213" y="3541894"/>
            <a:chExt cx="2344438" cy="511662"/>
          </a:xfrm>
        </p:grpSpPr>
        <p:cxnSp>
          <p:nvCxnSpPr>
            <p:cNvPr id="39" name="直接箭头连接符 38">
              <a:extLst>
                <a:ext uri="{FF2B5EF4-FFF2-40B4-BE49-F238E27FC236}">
                  <a16:creationId xmlns:a16="http://schemas.microsoft.com/office/drawing/2014/main" id="{9FB86967-F66B-4DD3-8AB4-82A9FCD890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87213" y="4053556"/>
              <a:ext cx="2344438" cy="0"/>
            </a:xfrm>
            <a:prstGeom prst="straightConnector1">
              <a:avLst/>
            </a:prstGeom>
            <a:ln w="73025" cmpd="dbl"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30C7104D-65FD-475B-92EE-0136C32B439A}"/>
                </a:ext>
              </a:extLst>
            </p:cNvPr>
            <p:cNvSpPr/>
            <p:nvPr/>
          </p:nvSpPr>
          <p:spPr>
            <a:xfrm>
              <a:off x="5200922" y="3541894"/>
              <a:ext cx="19071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apital flow</a:t>
              </a:r>
              <a:r>
                <a:rPr lang="en-US" sz="2400" dirty="0"/>
                <a:t> 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9484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A834869F-4396-48D4-9F0F-3F13B687F278}"/>
              </a:ext>
            </a:extLst>
          </p:cNvPr>
          <p:cNvGrpSpPr/>
          <p:nvPr/>
        </p:nvGrpSpPr>
        <p:grpSpPr>
          <a:xfrm>
            <a:off x="-2344603" y="-1512542"/>
            <a:ext cx="5948978" cy="5063335"/>
            <a:chOff x="-2344603" y="-3324499"/>
            <a:chExt cx="5948978" cy="5063335"/>
          </a:xfrm>
        </p:grpSpPr>
        <p:sp>
          <p:nvSpPr>
            <p:cNvPr id="117" name="图形 1">
              <a:extLst>
                <a:ext uri="{FF2B5EF4-FFF2-40B4-BE49-F238E27FC236}">
                  <a16:creationId xmlns:a16="http://schemas.microsoft.com/office/drawing/2014/main" id="{3C74F972-872E-4FBC-9957-61B01017CB37}"/>
                </a:ext>
              </a:extLst>
            </p:cNvPr>
            <p:cNvSpPr/>
            <p:nvPr/>
          </p:nvSpPr>
          <p:spPr>
            <a:xfrm rot="14887572">
              <a:off x="-1901782" y="-3767320"/>
              <a:ext cx="5063335" cy="5948978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bg1">
                  <a:lumMod val="97222"/>
                  <a:alpha val="11111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49C9783E-FD9C-4078-9613-88CC92A2AF06}"/>
                </a:ext>
              </a:extLst>
            </p:cNvPr>
            <p:cNvGrpSpPr/>
            <p:nvPr/>
          </p:nvGrpSpPr>
          <p:grpSpPr>
            <a:xfrm>
              <a:off x="-2162584" y="-3169579"/>
              <a:ext cx="5584942" cy="4753495"/>
              <a:chOff x="-2162584" y="-3169579"/>
              <a:chExt cx="5584942" cy="4753495"/>
            </a:xfrm>
          </p:grpSpPr>
          <p:sp>
            <p:nvSpPr>
              <p:cNvPr id="119" name="图形 1">
                <a:extLst>
                  <a:ext uri="{FF2B5EF4-FFF2-40B4-BE49-F238E27FC236}">
                    <a16:creationId xmlns:a16="http://schemas.microsoft.com/office/drawing/2014/main" id="{1F6810B3-89F5-4B77-AD56-7739195A3DEF}"/>
                  </a:ext>
                </a:extLst>
              </p:cNvPr>
              <p:cNvSpPr/>
              <p:nvPr/>
            </p:nvSpPr>
            <p:spPr>
              <a:xfrm rot="14887572">
                <a:off x="-1746861" y="-3585302"/>
                <a:ext cx="4753495" cy="558494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4444"/>
                    <a:alpha val="22222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0" name="图形 1">
                <a:extLst>
                  <a:ext uri="{FF2B5EF4-FFF2-40B4-BE49-F238E27FC236}">
                    <a16:creationId xmlns:a16="http://schemas.microsoft.com/office/drawing/2014/main" id="{72736BA3-906B-453F-9592-98C34C7835D5}"/>
                  </a:ext>
                </a:extLst>
              </p:cNvPr>
              <p:cNvSpPr/>
              <p:nvPr/>
            </p:nvSpPr>
            <p:spPr>
              <a:xfrm rot="14887572">
                <a:off x="-1591941" y="-3403284"/>
                <a:ext cx="4443654" cy="522090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91667"/>
                    <a:alpha val="33333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1" name="图形 1">
                <a:extLst>
                  <a:ext uri="{FF2B5EF4-FFF2-40B4-BE49-F238E27FC236}">
                    <a16:creationId xmlns:a16="http://schemas.microsoft.com/office/drawing/2014/main" id="{DB1E3666-6B66-4141-AB10-4DE011AA1D7B}"/>
                  </a:ext>
                </a:extLst>
              </p:cNvPr>
              <p:cNvSpPr/>
              <p:nvPr/>
            </p:nvSpPr>
            <p:spPr>
              <a:xfrm rot="14887572">
                <a:off x="-1437021" y="-3221266"/>
                <a:ext cx="4133813" cy="485687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8889"/>
                    <a:alpha val="44444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2" name="图形 1">
                <a:extLst>
                  <a:ext uri="{FF2B5EF4-FFF2-40B4-BE49-F238E27FC236}">
                    <a16:creationId xmlns:a16="http://schemas.microsoft.com/office/drawing/2014/main" id="{A64F2145-6E5B-4A9D-8FED-869448A050A3}"/>
                  </a:ext>
                </a:extLst>
              </p:cNvPr>
              <p:cNvSpPr/>
              <p:nvPr/>
            </p:nvSpPr>
            <p:spPr>
              <a:xfrm rot="14887572">
                <a:off x="-1282100" y="-3039248"/>
                <a:ext cx="3823973" cy="4492834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6111"/>
                    <a:alpha val="55556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3" name="图形 1">
                <a:extLst>
                  <a:ext uri="{FF2B5EF4-FFF2-40B4-BE49-F238E27FC236}">
                    <a16:creationId xmlns:a16="http://schemas.microsoft.com/office/drawing/2014/main" id="{5A183BDA-DA96-4D1D-8CDE-B17774ACA0F2}"/>
                  </a:ext>
                </a:extLst>
              </p:cNvPr>
              <p:cNvSpPr/>
              <p:nvPr/>
            </p:nvSpPr>
            <p:spPr>
              <a:xfrm rot="14887572">
                <a:off x="-1127180" y="-2857230"/>
                <a:ext cx="3514132" cy="4128798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3333"/>
                    <a:alpha val="66667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4" name="图形 1">
                <a:extLst>
                  <a:ext uri="{FF2B5EF4-FFF2-40B4-BE49-F238E27FC236}">
                    <a16:creationId xmlns:a16="http://schemas.microsoft.com/office/drawing/2014/main" id="{342F074C-EFF3-4244-8215-15C267932F84}"/>
                  </a:ext>
                </a:extLst>
              </p:cNvPr>
              <p:cNvSpPr/>
              <p:nvPr/>
            </p:nvSpPr>
            <p:spPr>
              <a:xfrm rot="14887572">
                <a:off x="-972260" y="-2675212"/>
                <a:ext cx="3204291" cy="3764762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80556"/>
                    <a:alpha val="77778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5" name="图形 1">
                <a:extLst>
                  <a:ext uri="{FF2B5EF4-FFF2-40B4-BE49-F238E27FC236}">
                    <a16:creationId xmlns:a16="http://schemas.microsoft.com/office/drawing/2014/main" id="{957C8D68-A64D-483C-85A5-012BFA21EF59}"/>
                  </a:ext>
                </a:extLst>
              </p:cNvPr>
              <p:cNvSpPr/>
              <p:nvPr/>
            </p:nvSpPr>
            <p:spPr>
              <a:xfrm rot="14887572">
                <a:off x="-817339" y="-2493194"/>
                <a:ext cx="2894451" cy="3400726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solidFill>
                  <a:schemeClr val="bg1">
                    <a:lumMod val="77778"/>
                    <a:alpha val="88889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>
                  <a:solidFill>
                    <a:schemeClr val="tx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6" name="图形 1">
                <a:extLst>
                  <a:ext uri="{FF2B5EF4-FFF2-40B4-BE49-F238E27FC236}">
                    <a16:creationId xmlns:a16="http://schemas.microsoft.com/office/drawing/2014/main" id="{E8212371-0F71-4E95-B23A-305D57ABB51D}"/>
                  </a:ext>
                </a:extLst>
              </p:cNvPr>
              <p:cNvSpPr/>
              <p:nvPr/>
            </p:nvSpPr>
            <p:spPr>
              <a:xfrm rot="14887572">
                <a:off x="-662419" y="-231117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>
                    <a:lumMod val="75000"/>
                  </a:schemeClr>
                </a:solidFill>
                <a:prstDash val="solid"/>
                <a:miter/>
              </a:ln>
              <a:effectLst>
                <a:outerShdw blurRad="635000" sx="102000" sy="102000" algn="ctr" rotWithShape="0">
                  <a:srgbClr val="323232">
                    <a:alpha val="10000"/>
                  </a:srgb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7" name="图形 1">
                <a:extLst>
                  <a:ext uri="{FF2B5EF4-FFF2-40B4-BE49-F238E27FC236}">
                    <a16:creationId xmlns:a16="http://schemas.microsoft.com/office/drawing/2014/main" id="{B84CA3DD-42A0-4785-B644-E2FC701DD981}"/>
                  </a:ext>
                </a:extLst>
              </p:cNvPr>
              <p:cNvSpPr/>
              <p:nvPr/>
            </p:nvSpPr>
            <p:spPr>
              <a:xfrm rot="14887572">
                <a:off x="-652248" y="-2314336"/>
                <a:ext cx="2584610" cy="3036690"/>
              </a:xfrm>
              <a:custGeom>
                <a:avLst/>
                <a:gdLst>
                  <a:gd name="connsiteX0" fmla="*/ 4277864 w 5391150"/>
                  <a:gd name="connsiteY0" fmla="*/ 4438538 h 6334125"/>
                  <a:gd name="connsiteX1" fmla="*/ 3611113 w 5391150"/>
                  <a:gd name="connsiteY1" fmla="*/ 9413 h 6334125"/>
                  <a:gd name="connsiteX2" fmla="*/ 86863 w 5391150"/>
                  <a:gd name="connsiteY2" fmla="*/ 3562238 h 6334125"/>
                  <a:gd name="connsiteX3" fmla="*/ 4277864 w 5391150"/>
                  <a:gd name="connsiteY3" fmla="*/ 4438538 h 633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91150" h="6334125">
                    <a:moveTo>
                      <a:pt x="4277864" y="4438538"/>
                    </a:moveTo>
                    <a:cubicBezTo>
                      <a:pt x="4277864" y="4438538"/>
                      <a:pt x="7192513" y="476138"/>
                      <a:pt x="3611113" y="9413"/>
                    </a:cubicBezTo>
                    <a:cubicBezTo>
                      <a:pt x="3611113" y="9413"/>
                      <a:pt x="-656087" y="-362062"/>
                      <a:pt x="86863" y="3562238"/>
                    </a:cubicBezTo>
                    <a:cubicBezTo>
                      <a:pt x="86863" y="3562238"/>
                      <a:pt x="1553713" y="9181988"/>
                      <a:pt x="4277864" y="44385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solidFill>
                  <a:schemeClr val="bg1"/>
                </a:solidFill>
                <a:prstDash val="solid"/>
                <a:miter/>
              </a:ln>
              <a:effectLst>
                <a:outerShdw blurRad="190500" dist="38100" dir="13500000" algn="br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id="{6F44B8A6-6F15-4CAB-AC6F-9B0E333E6552}"/>
              </a:ext>
            </a:extLst>
          </p:cNvPr>
          <p:cNvSpPr txBox="1"/>
          <p:nvPr/>
        </p:nvSpPr>
        <p:spPr>
          <a:xfrm>
            <a:off x="1324918" y="609793"/>
            <a:ext cx="4920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More general case</a:t>
            </a:r>
            <a:endParaRPr lang="zh-CN" altLang="en-US" sz="32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AutoShape 7" descr="A">
            <a:extLst>
              <a:ext uri="{FF2B5EF4-FFF2-40B4-BE49-F238E27FC236}">
                <a16:creationId xmlns:a16="http://schemas.microsoft.com/office/drawing/2014/main" id="{73E2357F-44BC-4F58-A030-5C6DCCCD9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3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K/L">
            <a:extLst>
              <a:ext uri="{FF2B5EF4-FFF2-40B4-BE49-F238E27FC236}">
                <a16:creationId xmlns:a16="http://schemas.microsoft.com/office/drawing/2014/main" id="{553C5B44-2027-4E57-9CA7-FB72FFC3BA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K/L">
            <a:extLst>
              <a:ext uri="{FF2B5EF4-FFF2-40B4-BE49-F238E27FC236}">
                <a16:creationId xmlns:a16="http://schemas.microsoft.com/office/drawing/2014/main" id="{25C33E5A-86C1-449A-AE9A-FF534CD8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6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Y/L">
            <a:extLst>
              <a:ext uri="{FF2B5EF4-FFF2-40B4-BE49-F238E27FC236}">
                <a16:creationId xmlns:a16="http://schemas.microsoft.com/office/drawing/2014/main" id="{8E717FF3-6AC0-4384-9015-C83D9724CC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679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A6DADA3-1F4D-46B1-B6EB-71CFDA2E1BEB}"/>
              </a:ext>
            </a:extLst>
          </p:cNvPr>
          <p:cNvGrpSpPr/>
          <p:nvPr/>
        </p:nvGrpSpPr>
        <p:grpSpPr>
          <a:xfrm>
            <a:off x="1764229" y="2866342"/>
            <a:ext cx="3022984" cy="2116509"/>
            <a:chOff x="2317366" y="2877623"/>
            <a:chExt cx="3022984" cy="2116509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694ACFD2-3668-4527-ACDC-392F5F4AEDDF}"/>
                </a:ext>
              </a:extLst>
            </p:cNvPr>
            <p:cNvGrpSpPr/>
            <p:nvPr/>
          </p:nvGrpSpPr>
          <p:grpSpPr>
            <a:xfrm>
              <a:off x="2317366" y="2877623"/>
              <a:ext cx="3022984" cy="2116509"/>
              <a:chOff x="0" y="654217"/>
              <a:chExt cx="3022984" cy="2116509"/>
            </a:xfrm>
          </p:grpSpPr>
          <p:sp>
            <p:nvSpPr>
              <p:cNvPr id="25" name="矩形: 圆角 24">
                <a:extLst>
                  <a:ext uri="{FF2B5EF4-FFF2-40B4-BE49-F238E27FC236}">
                    <a16:creationId xmlns:a16="http://schemas.microsoft.com/office/drawing/2014/main" id="{A18DB8C4-0DE8-47A1-A2AB-8988259B7A5E}"/>
                  </a:ext>
                </a:extLst>
              </p:cNvPr>
              <p:cNvSpPr/>
              <p:nvPr/>
            </p:nvSpPr>
            <p:spPr>
              <a:xfrm>
                <a:off x="0" y="956936"/>
                <a:ext cx="3022984" cy="181379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矩形: 圆角 4">
                <a:extLst>
                  <a:ext uri="{FF2B5EF4-FFF2-40B4-BE49-F238E27FC236}">
                    <a16:creationId xmlns:a16="http://schemas.microsoft.com/office/drawing/2014/main" id="{77D331B8-E1DA-47C9-9211-A5D2C9C2715A}"/>
                  </a:ext>
                </a:extLst>
              </p:cNvPr>
              <p:cNvSpPr txBox="1"/>
              <p:nvPr/>
            </p:nvSpPr>
            <p:spPr>
              <a:xfrm>
                <a:off x="22594" y="654217"/>
                <a:ext cx="2916736" cy="17075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5730" tIns="125730" rIns="125730" bIns="125730" numCol="1" spcCol="1270" anchor="ctr" anchorCtr="0">
                <a:noAutofit/>
              </a:bodyPr>
              <a:lstStyle/>
              <a:p>
                <a:pPr marL="0" lvl="0" indent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3300" kern="1200" baseline="0" dirty="0"/>
                  <a:t>home</a:t>
                </a:r>
              </a:p>
            </p:txBody>
          </p:sp>
        </p:grp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8A3B50D-0400-46FD-B1B2-76075CFB8F69}"/>
                </a:ext>
              </a:extLst>
            </p:cNvPr>
            <p:cNvSpPr/>
            <p:nvPr/>
          </p:nvSpPr>
          <p:spPr>
            <a:xfrm>
              <a:off x="2449274" y="4011461"/>
              <a:ext cx="276928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Industrial structure: tilted toward c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apital-intensive</a:t>
              </a:r>
              <a:r>
                <a:rPr kumimoji="0" lang="en-US" altLang="en-US" b="0" i="0" u="none" strike="noStrike" cap="none" normalizeH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sectors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431641D6-CC02-47E4-B328-C7DCD4FA3CEE}"/>
              </a:ext>
            </a:extLst>
          </p:cNvPr>
          <p:cNvCxnSpPr>
            <a:cxnSpLocks/>
          </p:cNvCxnSpPr>
          <p:nvPr/>
        </p:nvCxnSpPr>
        <p:spPr>
          <a:xfrm flipV="1">
            <a:off x="3880176" y="4982851"/>
            <a:ext cx="0" cy="635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4ACED023-0FCD-4C87-813E-4909DDD0F1A0}"/>
              </a:ext>
            </a:extLst>
          </p:cNvPr>
          <p:cNvCxnSpPr/>
          <p:nvPr/>
        </p:nvCxnSpPr>
        <p:spPr>
          <a:xfrm flipV="1">
            <a:off x="2567436" y="4982851"/>
            <a:ext cx="0" cy="61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id="{80F6FAA9-A88E-41E5-806D-FBFCB9D9972B}"/>
              </a:ext>
            </a:extLst>
          </p:cNvPr>
          <p:cNvSpPr/>
          <p:nvPr/>
        </p:nvSpPr>
        <p:spPr>
          <a:xfrm>
            <a:off x="2110639" y="5604889"/>
            <a:ext cx="913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en-US" dirty="0"/>
              <a:t> 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6B805229-379A-4BBF-A8CC-921F94C30605}"/>
              </a:ext>
            </a:extLst>
          </p:cNvPr>
          <p:cNvSpPr/>
          <p:nvPr/>
        </p:nvSpPr>
        <p:spPr>
          <a:xfrm>
            <a:off x="3560424" y="5617903"/>
            <a:ext cx="913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4EA22228-FB95-4A40-B6BD-289E688C31B8}"/>
              </a:ext>
            </a:extLst>
          </p:cNvPr>
          <p:cNvGrpSpPr/>
          <p:nvPr/>
        </p:nvGrpSpPr>
        <p:grpSpPr>
          <a:xfrm>
            <a:off x="7058377" y="2866342"/>
            <a:ext cx="3022984" cy="2116509"/>
            <a:chOff x="2317366" y="2877623"/>
            <a:chExt cx="3022984" cy="2116509"/>
          </a:xfrm>
        </p:grpSpPr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id="{644120DC-6D9F-42E1-ABEF-9797C4491F8C}"/>
                </a:ext>
              </a:extLst>
            </p:cNvPr>
            <p:cNvGrpSpPr/>
            <p:nvPr/>
          </p:nvGrpSpPr>
          <p:grpSpPr>
            <a:xfrm>
              <a:off x="2317366" y="2877623"/>
              <a:ext cx="3022984" cy="2116509"/>
              <a:chOff x="0" y="654217"/>
              <a:chExt cx="3022984" cy="2116509"/>
            </a:xfrm>
          </p:grpSpPr>
          <p:sp>
            <p:nvSpPr>
              <p:cNvPr id="54" name="矩形: 圆角 53">
                <a:extLst>
                  <a:ext uri="{FF2B5EF4-FFF2-40B4-BE49-F238E27FC236}">
                    <a16:creationId xmlns:a16="http://schemas.microsoft.com/office/drawing/2014/main" id="{25E24E46-3DDD-4514-BA5A-79761B70D9A2}"/>
                  </a:ext>
                </a:extLst>
              </p:cNvPr>
              <p:cNvSpPr/>
              <p:nvPr/>
            </p:nvSpPr>
            <p:spPr>
              <a:xfrm>
                <a:off x="0" y="956936"/>
                <a:ext cx="3022984" cy="1813790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dk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矩形: 圆角 4">
                <a:extLst>
                  <a:ext uri="{FF2B5EF4-FFF2-40B4-BE49-F238E27FC236}">
                    <a16:creationId xmlns:a16="http://schemas.microsoft.com/office/drawing/2014/main" id="{97CC2DAD-2C9C-44B7-9F0A-F6EE8690C171}"/>
                  </a:ext>
                </a:extLst>
              </p:cNvPr>
              <p:cNvSpPr txBox="1"/>
              <p:nvPr/>
            </p:nvSpPr>
            <p:spPr>
              <a:xfrm>
                <a:off x="53330" y="654217"/>
                <a:ext cx="2916736" cy="17075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5730" tIns="125730" rIns="125730" bIns="125730" numCol="1" spcCol="1270" anchor="ctr" anchorCtr="0">
                <a:noAutofit/>
              </a:bodyPr>
              <a:lstStyle/>
              <a:p>
                <a:pPr marL="0" lvl="0" indent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3300" dirty="0"/>
                  <a:t>foreign</a:t>
                </a:r>
                <a:endParaRPr lang="en-US" sz="3300" kern="1200" baseline="0" dirty="0"/>
              </a:p>
            </p:txBody>
          </p:sp>
        </p:grp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EA20DFA2-69E5-4E3F-BE07-01AC71837217}"/>
                </a:ext>
              </a:extLst>
            </p:cNvPr>
            <p:cNvSpPr/>
            <p:nvPr/>
          </p:nvSpPr>
          <p:spPr>
            <a:xfrm>
              <a:off x="2449274" y="4011461"/>
              <a:ext cx="276928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Industrial structure: tilted toward 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labor-intensive</a:t>
              </a:r>
              <a:r>
                <a:rPr kumimoji="0" lang="en-US" altLang="en-US" b="0" i="0" u="none" strike="noStrike" cap="none" normalizeH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sectors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37331F6E-5173-46C1-93C4-4635EA4219FF}"/>
              </a:ext>
            </a:extLst>
          </p:cNvPr>
          <p:cNvCxnSpPr>
            <a:cxnSpLocks/>
          </p:cNvCxnSpPr>
          <p:nvPr/>
        </p:nvCxnSpPr>
        <p:spPr>
          <a:xfrm flipV="1">
            <a:off x="9174324" y="4982851"/>
            <a:ext cx="0" cy="635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14B916FD-C308-4AF0-84CC-DD9A223BECCA}"/>
              </a:ext>
            </a:extLst>
          </p:cNvPr>
          <p:cNvCxnSpPr/>
          <p:nvPr/>
        </p:nvCxnSpPr>
        <p:spPr>
          <a:xfrm flipV="1">
            <a:off x="7861584" y="4982851"/>
            <a:ext cx="0" cy="61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矩形 57">
            <a:extLst>
              <a:ext uri="{FF2B5EF4-FFF2-40B4-BE49-F238E27FC236}">
                <a16:creationId xmlns:a16="http://schemas.microsoft.com/office/drawing/2014/main" id="{354E0637-0ADD-4DC1-9301-D0970FF81088}"/>
              </a:ext>
            </a:extLst>
          </p:cNvPr>
          <p:cNvSpPr/>
          <p:nvPr/>
        </p:nvSpPr>
        <p:spPr>
          <a:xfrm>
            <a:off x="7404787" y="5604889"/>
            <a:ext cx="913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en-US" dirty="0"/>
              <a:t> 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42A5AE47-7BB3-4FCD-AB55-AB4B9BEB3CC1}"/>
              </a:ext>
            </a:extLst>
          </p:cNvPr>
          <p:cNvSpPr/>
          <p:nvPr/>
        </p:nvSpPr>
        <p:spPr>
          <a:xfrm>
            <a:off x="8854572" y="5617903"/>
            <a:ext cx="913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0C56591E-5341-477F-B1CF-8349ECE01353}"/>
              </a:ext>
            </a:extLst>
          </p:cNvPr>
          <p:cNvGrpSpPr/>
          <p:nvPr/>
        </p:nvGrpSpPr>
        <p:grpSpPr>
          <a:xfrm>
            <a:off x="4787213" y="3541894"/>
            <a:ext cx="2281283" cy="511662"/>
            <a:chOff x="4787213" y="3541894"/>
            <a:chExt cx="2344438" cy="511662"/>
          </a:xfrm>
        </p:grpSpPr>
        <p:cxnSp>
          <p:nvCxnSpPr>
            <p:cNvPr id="61" name="直接箭头连接符 60">
              <a:extLst>
                <a:ext uri="{FF2B5EF4-FFF2-40B4-BE49-F238E27FC236}">
                  <a16:creationId xmlns:a16="http://schemas.microsoft.com/office/drawing/2014/main" id="{34061709-373A-4AFF-B584-76E3054D46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87213" y="4053556"/>
              <a:ext cx="2344438" cy="0"/>
            </a:xfrm>
            <a:prstGeom prst="straightConnector1">
              <a:avLst/>
            </a:prstGeom>
            <a:ln w="73025" cmpd="dbl"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CC88BB50-6289-443E-8644-B22ED85796E8}"/>
                </a:ext>
              </a:extLst>
            </p:cNvPr>
            <p:cNvSpPr/>
            <p:nvPr/>
          </p:nvSpPr>
          <p:spPr>
            <a:xfrm>
              <a:off x="5200922" y="3541894"/>
              <a:ext cx="19071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dirty="0">
                  <a:solidFill>
                    <a:srgbClr val="2222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apital flow</a:t>
              </a:r>
              <a:r>
                <a:rPr lang="en-US" sz="2400" dirty="0"/>
                <a:t> </a:t>
              </a:r>
              <a:endPara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3" name="矩形 62">
            <a:extLst>
              <a:ext uri="{FF2B5EF4-FFF2-40B4-BE49-F238E27FC236}">
                <a16:creationId xmlns:a16="http://schemas.microsoft.com/office/drawing/2014/main" id="{4FB38793-8B28-45E1-B3AC-DC4502EBA67A}"/>
              </a:ext>
            </a:extLst>
          </p:cNvPr>
          <p:cNvSpPr/>
          <p:nvPr/>
        </p:nvSpPr>
        <p:spPr>
          <a:xfrm>
            <a:off x="1556868" y="1392994"/>
            <a:ext cx="44211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facing greater investment demands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a high share of output accruing to investment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a low share of output accruing to labor income </a:t>
            </a: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4A5A5317-26E8-483C-A220-EF05D41F19F3}"/>
              </a:ext>
            </a:extLst>
          </p:cNvPr>
          <p:cNvSpPr/>
          <p:nvPr/>
        </p:nvSpPr>
        <p:spPr>
          <a:xfrm>
            <a:off x="6697658" y="1711730"/>
            <a:ext cx="44211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a low share of output accruing to investment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a high share of output accruing to labor income </a:t>
            </a: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B6895F8C-B206-4C95-B343-2BD392E6E4B2}"/>
              </a:ext>
            </a:extLst>
          </p:cNvPr>
          <p:cNvGrpSpPr/>
          <p:nvPr/>
        </p:nvGrpSpPr>
        <p:grpSpPr>
          <a:xfrm>
            <a:off x="9013320" y="3746875"/>
            <a:ext cx="3308139" cy="2460490"/>
            <a:chOff x="9013320" y="3746875"/>
            <a:chExt cx="3308139" cy="2460490"/>
          </a:xfrm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60241D39-F452-4B9B-B98D-3738BE8F3490}"/>
                </a:ext>
              </a:extLst>
            </p:cNvPr>
            <p:cNvSpPr/>
            <p:nvPr/>
          </p:nvSpPr>
          <p:spPr>
            <a:xfrm>
              <a:off x="9974845" y="5007036"/>
              <a:ext cx="234661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country that experiences a labor force/productivity shock</a:t>
              </a:r>
              <a:endPara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弧形 1">
              <a:extLst>
                <a:ext uri="{FF2B5EF4-FFF2-40B4-BE49-F238E27FC236}">
                  <a16:creationId xmlns:a16="http://schemas.microsoft.com/office/drawing/2014/main" id="{9A51433A-5E39-4820-BA27-7D07322902C4}"/>
                </a:ext>
              </a:extLst>
            </p:cNvPr>
            <p:cNvSpPr/>
            <p:nvPr/>
          </p:nvSpPr>
          <p:spPr>
            <a:xfrm>
              <a:off x="9013320" y="3746875"/>
              <a:ext cx="2259094" cy="2457850"/>
            </a:xfrm>
            <a:prstGeom prst="arc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86035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47" grpId="0"/>
      <p:bldP spid="48" grpId="0"/>
      <p:bldP spid="58" grpId="0"/>
      <p:bldP spid="59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AAB518E-EAB7-4C20-A559-D7D29131E4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20517"/>
            <a:ext cx="12192000" cy="4036365"/>
          </a:xfrm>
          <a:prstGeom prst="rect">
            <a:avLst/>
          </a:prstGeom>
          <a:effectLst>
            <a:softEdge rad="901700"/>
          </a:effectLst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55620" y="-1075236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392884" y="935929"/>
            <a:ext cx="2040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model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E675AA1-2BFE-476E-B2BC-18036099C6AE}"/>
              </a:ext>
            </a:extLst>
          </p:cNvPr>
          <p:cNvSpPr/>
          <p:nvPr/>
        </p:nvSpPr>
        <p:spPr>
          <a:xfrm>
            <a:off x="3691375" y="648544"/>
            <a:ext cx="8007101" cy="5274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Consider a world with two countries,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Home ( h )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and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Foreign ( f ),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each characterized by an overlapping generations economy in which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consumers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live for two periods. A consumer supplies one unit of labor when young and does not work when old.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Each country uses identical technology to produce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intermediate goods </a:t>
            </a:r>
            <a:r>
              <a:rPr lang="en-US" altLang="zh-CN" b="1" dirty="0" err="1">
                <a:latin typeface="Chaparral Pro" panose="02060503040505020203" pitchFamily="18" charset="0"/>
                <a:ea typeface="微软雅黑 Light" panose="020B0502040204020203" pitchFamily="34" charset="-122"/>
              </a:rPr>
              <a:t>i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=1,…m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, which are traded freely and </a:t>
            </a:r>
            <a:r>
              <a:rPr lang="en-US" altLang="zh-CN" dirty="0" err="1">
                <a:latin typeface="Chaparral Pro" panose="02060503040505020203" pitchFamily="18" charset="0"/>
                <a:ea typeface="微软雅黑 Light" panose="020B0502040204020203" pitchFamily="34" charset="-122"/>
              </a:rPr>
              <a:t>costlessly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. Intermediate goods are combined produce a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composite good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that is used for consumption and investment.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Preferences and production technologies are assumed to have the same structure values across countries. However, the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technologies differ in two country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, the labor input consists only of domestic labor, and intermediate-producing firms are subject to country-specific productivity and labor force shocks.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Henceforth,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j 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denotes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countries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 and </a:t>
            </a:r>
            <a:r>
              <a:rPr lang="en-US" altLang="zh-CN" b="1" dirty="0" err="1">
                <a:latin typeface="Chaparral Pro" panose="02060503040505020203" pitchFamily="18" charset="0"/>
                <a:ea typeface="微软雅黑 Light" panose="020B0502040204020203" pitchFamily="34" charset="-122"/>
              </a:rPr>
              <a:t>i</a:t>
            </a:r>
            <a:r>
              <a:rPr lang="en-US" altLang="zh-CN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 denotes </a:t>
            </a:r>
            <a:r>
              <a:rPr lang="en-US" altLang="zh-CN" b="1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sectors.</a:t>
            </a:r>
            <a:endParaRPr lang="zh-CN" altLang="en-US" b="1" dirty="0">
              <a:latin typeface="Chaparral Pro" panose="02060503040505020203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16927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AAB518E-EAB7-4C20-A559-D7D29131E4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28201"/>
            <a:ext cx="12192000" cy="4036365"/>
          </a:xfrm>
          <a:prstGeom prst="rect">
            <a:avLst/>
          </a:prstGeom>
          <a:effectLst>
            <a:softEdge rad="901700"/>
          </a:effectLst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76572FD5-1B3A-4F59-83E9-FC85889543AC}"/>
              </a:ext>
            </a:extLst>
          </p:cNvPr>
          <p:cNvGrpSpPr/>
          <p:nvPr/>
        </p:nvGrpSpPr>
        <p:grpSpPr>
          <a:xfrm>
            <a:off x="-55620" y="-1075237"/>
            <a:ext cx="4026016" cy="4730218"/>
            <a:chOff x="1045222" y="0"/>
            <a:chExt cx="1922640" cy="2258934"/>
          </a:xfrm>
        </p:grpSpPr>
        <p:sp>
          <p:nvSpPr>
            <p:cNvPr id="5" name="图形 1">
              <a:extLst>
                <a:ext uri="{FF2B5EF4-FFF2-40B4-BE49-F238E27FC236}">
                  <a16:creationId xmlns:a16="http://schemas.microsoft.com/office/drawing/2014/main" id="{6B34E744-07D6-4540-A2E1-916412585C99}"/>
                </a:ext>
              </a:extLst>
            </p:cNvPr>
            <p:cNvSpPr/>
            <p:nvPr/>
          </p:nvSpPr>
          <p:spPr>
            <a:xfrm rot="1387572">
              <a:off x="1045222" y="0"/>
              <a:ext cx="1922640" cy="225893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>
              <a:solidFill>
                <a:schemeClr val="bg1">
                  <a:lumMod val="85000"/>
                  <a:alpha val="0"/>
                </a:schemeClr>
              </a:soli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" name="图形 1">
              <a:extLst>
                <a:ext uri="{FF2B5EF4-FFF2-40B4-BE49-F238E27FC236}">
                  <a16:creationId xmlns:a16="http://schemas.microsoft.com/office/drawing/2014/main" id="{8119A8F9-49A0-4033-99F1-7E67F64C06CA}"/>
                </a:ext>
              </a:extLst>
            </p:cNvPr>
            <p:cNvSpPr/>
            <p:nvPr/>
          </p:nvSpPr>
          <p:spPr>
            <a:xfrm rot="1387572">
              <a:off x="1128373" y="97695"/>
              <a:ext cx="1756338" cy="206354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1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7" name="图形 1">
              <a:extLst>
                <a:ext uri="{FF2B5EF4-FFF2-40B4-BE49-F238E27FC236}">
                  <a16:creationId xmlns:a16="http://schemas.microsoft.com/office/drawing/2014/main" id="{987E41CC-0EC3-402F-B6EF-10CF459EC0AC}"/>
                </a:ext>
              </a:extLst>
            </p:cNvPr>
            <p:cNvSpPr/>
            <p:nvPr/>
          </p:nvSpPr>
          <p:spPr>
            <a:xfrm rot="1387572">
              <a:off x="1211524" y="195390"/>
              <a:ext cx="1590037" cy="186815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3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8" name="图形 1">
              <a:extLst>
                <a:ext uri="{FF2B5EF4-FFF2-40B4-BE49-F238E27FC236}">
                  <a16:creationId xmlns:a16="http://schemas.microsoft.com/office/drawing/2014/main" id="{63690B01-0E7C-4088-B931-846A794B3AD8}"/>
                </a:ext>
              </a:extLst>
            </p:cNvPr>
            <p:cNvSpPr/>
            <p:nvPr/>
          </p:nvSpPr>
          <p:spPr>
            <a:xfrm rot="1387572">
              <a:off x="1294674" y="293085"/>
              <a:ext cx="1423735" cy="167276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9" name="图形 1">
              <a:extLst>
                <a:ext uri="{FF2B5EF4-FFF2-40B4-BE49-F238E27FC236}">
                  <a16:creationId xmlns:a16="http://schemas.microsoft.com/office/drawing/2014/main" id="{1FD98734-FCC7-47A9-96D6-D54EF875D5C2}"/>
                </a:ext>
              </a:extLst>
            </p:cNvPr>
            <p:cNvSpPr/>
            <p:nvPr/>
          </p:nvSpPr>
          <p:spPr>
            <a:xfrm rot="1387572">
              <a:off x="1377825" y="390780"/>
              <a:ext cx="1257433" cy="147737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66667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0" name="图形 1">
              <a:extLst>
                <a:ext uri="{FF2B5EF4-FFF2-40B4-BE49-F238E27FC236}">
                  <a16:creationId xmlns:a16="http://schemas.microsoft.com/office/drawing/2014/main" id="{6A020E01-5CFF-4B7E-99D4-4665E3213325}"/>
                </a:ext>
              </a:extLst>
            </p:cNvPr>
            <p:cNvSpPr/>
            <p:nvPr/>
          </p:nvSpPr>
          <p:spPr>
            <a:xfrm rot="1387572">
              <a:off x="1460976" y="488475"/>
              <a:ext cx="1091132" cy="128198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5000"/>
                    <a:lumOff val="9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10800000" scaled="1"/>
              <a:tileRect/>
            </a:gradFill>
            <a:ln w="3175" cap="flat" cmpd="sng" algn="ctr">
              <a:solidFill>
                <a:schemeClr val="bg1">
                  <a:lumMod val="85000"/>
                  <a:alpha val="83333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>
                <a:solidFill>
                  <a:schemeClr val="tx1">
                    <a:lumMod val="100000"/>
                  </a:schemeClr>
                </a:solidFill>
              </a:endParaRPr>
            </a:p>
          </p:txBody>
        </p:sp>
        <p:sp>
          <p:nvSpPr>
            <p:cNvPr id="11" name="图形 1">
              <a:extLst>
                <a:ext uri="{FF2B5EF4-FFF2-40B4-BE49-F238E27FC236}">
                  <a16:creationId xmlns:a16="http://schemas.microsoft.com/office/drawing/2014/main" id="{C0BE5B18-C613-431D-A123-8B9578AF7372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noFill/>
            <a:ln w="3175" cap="flat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1"/>
                <a:tileRect/>
              </a:gradFill>
              <a:prstDash val="solid"/>
              <a:miter/>
            </a:ln>
            <a:effectLst>
              <a:outerShdw blurRad="635000" sx="102000" sy="102000" algn="ctr" rotWithShape="0">
                <a:srgbClr val="323232">
                  <a:alpha val="10000"/>
                </a:srgb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图形 1">
              <a:extLst>
                <a:ext uri="{FF2B5EF4-FFF2-40B4-BE49-F238E27FC236}">
                  <a16:creationId xmlns:a16="http://schemas.microsoft.com/office/drawing/2014/main" id="{86C5F190-1277-4832-9277-74A3E05FDB67}"/>
                </a:ext>
              </a:extLst>
            </p:cNvPr>
            <p:cNvSpPr/>
            <p:nvPr/>
          </p:nvSpPr>
          <p:spPr>
            <a:xfrm rot="1387572">
              <a:off x="1544127" y="586170"/>
              <a:ext cx="924830" cy="1086594"/>
            </a:xfrm>
            <a:custGeom>
              <a:avLst/>
              <a:gdLst>
                <a:gd name="connsiteX0" fmla="*/ 4277864 w 5391150"/>
                <a:gd name="connsiteY0" fmla="*/ 4438538 h 6334125"/>
                <a:gd name="connsiteX1" fmla="*/ 3611113 w 5391150"/>
                <a:gd name="connsiteY1" fmla="*/ 9413 h 6334125"/>
                <a:gd name="connsiteX2" fmla="*/ 86863 w 5391150"/>
                <a:gd name="connsiteY2" fmla="*/ 3562238 h 6334125"/>
                <a:gd name="connsiteX3" fmla="*/ 4277864 w 5391150"/>
                <a:gd name="connsiteY3" fmla="*/ 4438538 h 6334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1150" h="6334125">
                  <a:moveTo>
                    <a:pt x="4277864" y="4438538"/>
                  </a:moveTo>
                  <a:cubicBezTo>
                    <a:pt x="4277864" y="4438538"/>
                    <a:pt x="7192513" y="476138"/>
                    <a:pt x="3611113" y="9413"/>
                  </a:cubicBezTo>
                  <a:cubicBezTo>
                    <a:pt x="3611113" y="9413"/>
                    <a:pt x="-656087" y="-362062"/>
                    <a:pt x="86863" y="3562238"/>
                  </a:cubicBezTo>
                  <a:cubicBezTo>
                    <a:pt x="86863" y="3562238"/>
                    <a:pt x="1553713" y="9181988"/>
                    <a:pt x="4277864" y="4438538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noFill/>
              <a:prstDash val="solid"/>
              <a:miter/>
            </a:ln>
            <a:effectLst>
              <a:outerShdw blurRad="190500" dist="38100" dir="13500000" algn="br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08F8FF9-4BA1-4591-94CE-230445819CB8}"/>
              </a:ext>
            </a:extLst>
          </p:cNvPr>
          <p:cNvSpPr txBox="1"/>
          <p:nvPr/>
        </p:nvSpPr>
        <p:spPr>
          <a:xfrm>
            <a:off x="1392884" y="935929"/>
            <a:ext cx="36199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pc="600" dirty="0">
                <a:solidFill>
                  <a:srgbClr val="32323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equilibrium</a:t>
            </a:r>
            <a:endParaRPr lang="zh-CN" altLang="en-US" sz="4000" b="1" spc="600" dirty="0">
              <a:solidFill>
                <a:srgbClr val="32323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E675AA1-2BFE-476E-B2BC-18036099C6AE}"/>
              </a:ext>
            </a:extLst>
          </p:cNvPr>
          <p:cNvSpPr/>
          <p:nvPr/>
        </p:nvSpPr>
        <p:spPr>
          <a:xfrm>
            <a:off x="3396055" y="1921336"/>
            <a:ext cx="8007101" cy="145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ASSUMPTION 1: Unitary elasticity of substitution of intermediate goods (</a:t>
            </a:r>
            <a:r>
              <a:rPr lang="el-GR" dirty="0">
                <a:latin typeface="Calibri" panose="020F0702030404030204" pitchFamily="34" charset="0"/>
                <a:ea typeface="微软雅黑 Light" panose="020B0502040204020203" pitchFamily="34" charset="-122"/>
                <a:cs typeface="Calibri" panose="020F0702030404030204" pitchFamily="34" charset="0"/>
              </a:rPr>
              <a:t>θ</a:t>
            </a: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=1).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ASSUMPTION 2: Consumers have logarithmic preferences (</a:t>
            </a: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  <a:cs typeface="Calibri" panose="020F0702030404030204" pitchFamily="34" charset="0"/>
              </a:rPr>
              <a:t>ρ</a:t>
            </a: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= 1).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latin typeface="Chaparral Pro" panose="02060503040505020203" pitchFamily="18" charset="0"/>
                <a:ea typeface="微软雅黑 Light" panose="020B0502040204020203" pitchFamily="34" charset="-122"/>
              </a:rPr>
              <a:t>ASSUMPTION 3: The capital-adjustment technology is log-linear. </a:t>
            </a:r>
            <a:endParaRPr lang="zh-CN" altLang="en-US" dirty="0">
              <a:latin typeface="Chaparral Pro" panose="02060503040505020203" pitchFamily="18" charset="0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67420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693</Words>
  <Application>Microsoft Office PowerPoint</Application>
  <PresentationFormat>宽屏</PresentationFormat>
  <Paragraphs>106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仓耳今楷05-6763 W05</vt:lpstr>
      <vt:lpstr>微软雅黑</vt:lpstr>
      <vt:lpstr>微软雅黑 Light</vt:lpstr>
      <vt:lpstr>Arial</vt:lpstr>
      <vt:lpstr>Blackadder ITC</vt:lpstr>
      <vt:lpstr>Calibri</vt:lpstr>
      <vt:lpstr>Calibri Light</vt:lpstr>
      <vt:lpstr>Chaparral Pro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Emma Yan</dc:creator>
  <cp:lastModifiedBy>Emma Yan</cp:lastModifiedBy>
  <cp:revision>33</cp:revision>
  <dcterms:created xsi:type="dcterms:W3CDTF">2019-09-17T13:53:12Z</dcterms:created>
  <dcterms:modified xsi:type="dcterms:W3CDTF">2019-09-18T01:28:43Z</dcterms:modified>
</cp:coreProperties>
</file>